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9"/>
  </p:notesMasterIdLst>
  <p:sldIdLst>
    <p:sldId id="262" r:id="rId2"/>
    <p:sldId id="263" r:id="rId3"/>
    <p:sldId id="257" r:id="rId4"/>
    <p:sldId id="264" r:id="rId5"/>
    <p:sldId id="265" r:id="rId6"/>
    <p:sldId id="260" r:id="rId7"/>
    <p:sldId id="266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C910"/>
    <a:srgbClr val="D9D9D9"/>
    <a:srgbClr val="D3D3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758" autoAdjust="0"/>
    <p:restoredTop sz="86410" autoAdjust="0"/>
  </p:normalViewPr>
  <p:slideViewPr>
    <p:cSldViewPr snapToGrid="0" snapToObjects="1">
      <p:cViewPr>
        <p:scale>
          <a:sx n="40" d="100"/>
          <a:sy n="40" d="100"/>
        </p:scale>
        <p:origin x="636" y="36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0E18ABF-8076-46CF-8FB2-C08A58BD7434}" type="doc">
      <dgm:prSet loTypeId="urn:microsoft.com/office/officeart/2018/2/layout/IconLabelDescriptionList" loCatId="icon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s-419"/>
        </a:p>
      </dgm:t>
    </dgm:pt>
    <dgm:pt modelId="{0C074632-9F7E-47C0-AB09-0F0F447FB313}">
      <dgm:prSet phldrT="[Texto]" custT="1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s-ES" sz="2800"/>
            <a:t>Pregunta</a:t>
          </a:r>
          <a:endParaRPr lang="es-419" sz="2800"/>
        </a:p>
      </dgm:t>
    </dgm:pt>
    <dgm:pt modelId="{24FC0507-41EA-499D-A617-7D62EC2331A3}" type="parTrans" cxnId="{A89CB5D2-8C86-4102-8E78-0DCB3F3744DB}">
      <dgm:prSet/>
      <dgm:spPr/>
      <dgm:t>
        <a:bodyPr/>
        <a:lstStyle/>
        <a:p>
          <a:endParaRPr lang="es-419"/>
        </a:p>
      </dgm:t>
    </dgm:pt>
    <dgm:pt modelId="{D5A20FE9-9893-4E62-945A-9F1510A30D8F}" type="sibTrans" cxnId="{A89CB5D2-8C86-4102-8E78-0DCB3F3744DB}">
      <dgm:prSet/>
      <dgm:spPr/>
      <dgm:t>
        <a:bodyPr/>
        <a:lstStyle/>
        <a:p>
          <a:endParaRPr lang="es-419"/>
        </a:p>
      </dgm:t>
    </dgm:pt>
    <dgm:pt modelId="{5316824A-4C2B-4A3C-9D6A-B77E3F7B07EB}">
      <dgm:prSet phldrT="[Texto]" custT="1"/>
      <dgm:spPr/>
      <dgm:t>
        <a:bodyPr/>
        <a:lstStyle/>
        <a:p>
          <a:pPr>
            <a:lnSpc>
              <a:spcPct val="100000"/>
            </a:lnSpc>
          </a:pPr>
          <a:r>
            <a:rPr lang="es-ES" sz="1400">
              <a:latin typeface="Segoe UI" panose="020B0502040204020203" pitchFamily="34" charset="0"/>
              <a:cs typeface="Segoe UI" panose="020B0502040204020203" pitchFamily="34" charset="0"/>
            </a:rPr>
            <a:t>¿Cómo se organiza el campo colombiano y como se han comportado los precios de los principales productos agrícolas en los últimos años?</a:t>
          </a:r>
          <a:endParaRPr lang="es-419" sz="1400"/>
        </a:p>
      </dgm:t>
    </dgm:pt>
    <dgm:pt modelId="{0757A3FE-56AC-4C1D-9063-3C595D76E401}" type="parTrans" cxnId="{559D1453-44A3-48C7-ABD1-58472357FD57}">
      <dgm:prSet/>
      <dgm:spPr/>
      <dgm:t>
        <a:bodyPr/>
        <a:lstStyle/>
        <a:p>
          <a:endParaRPr lang="es-419"/>
        </a:p>
      </dgm:t>
    </dgm:pt>
    <dgm:pt modelId="{4431C24F-2010-42D6-A838-CC8434A0B7BE}" type="sibTrans" cxnId="{559D1453-44A3-48C7-ABD1-58472357FD57}">
      <dgm:prSet/>
      <dgm:spPr/>
      <dgm:t>
        <a:bodyPr/>
        <a:lstStyle/>
        <a:p>
          <a:endParaRPr lang="es-419"/>
        </a:p>
      </dgm:t>
    </dgm:pt>
    <dgm:pt modelId="{E7FF1485-3A04-4644-8CA9-F42C54A3BDF5}">
      <dgm:prSet phldrT="[Texto]" custT="1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s-ES" sz="2800"/>
            <a:t>Fuentes de datos</a:t>
          </a:r>
          <a:endParaRPr lang="es-419" sz="2800"/>
        </a:p>
      </dgm:t>
    </dgm:pt>
    <dgm:pt modelId="{2ADB12C3-9F54-47A1-9721-47C2AE47C2F9}" type="parTrans" cxnId="{18E1A2AD-2E6F-42F1-A9C5-8C41A67AFF12}">
      <dgm:prSet/>
      <dgm:spPr/>
      <dgm:t>
        <a:bodyPr/>
        <a:lstStyle/>
        <a:p>
          <a:endParaRPr lang="es-419"/>
        </a:p>
      </dgm:t>
    </dgm:pt>
    <dgm:pt modelId="{B39F19E3-761B-42BA-8043-32657AE8EFCA}" type="sibTrans" cxnId="{18E1A2AD-2E6F-42F1-A9C5-8C41A67AFF12}">
      <dgm:prSet/>
      <dgm:spPr/>
      <dgm:t>
        <a:bodyPr/>
        <a:lstStyle/>
        <a:p>
          <a:endParaRPr lang="es-419"/>
        </a:p>
      </dgm:t>
    </dgm:pt>
    <dgm:pt modelId="{6B30F765-44C5-45F1-8538-D53308F6DB3D}">
      <dgm:prSet phldrT="[Texto]" custT="1"/>
      <dgm:spPr/>
      <dgm:t>
        <a:bodyPr/>
        <a:lstStyle/>
        <a:p>
          <a:pPr>
            <a:lnSpc>
              <a:spcPct val="100000"/>
            </a:lnSpc>
          </a:pPr>
          <a:r>
            <a:rPr lang="es-ES" sz="1400">
              <a:latin typeface="Segoe UI" panose="020B0502040204020203" pitchFamily="34" charset="0"/>
              <a:cs typeface="Segoe UI" panose="020B0502040204020203" pitchFamily="34" charset="0"/>
            </a:rPr>
            <a:t>ENA (DANE)</a:t>
          </a:r>
          <a:endParaRPr lang="es-419" sz="1400"/>
        </a:p>
      </dgm:t>
    </dgm:pt>
    <dgm:pt modelId="{4C635AB3-168D-4B43-874E-258428112C3B}" type="parTrans" cxnId="{44046713-2F47-4034-B5EE-BB5923D73074}">
      <dgm:prSet/>
      <dgm:spPr/>
      <dgm:t>
        <a:bodyPr/>
        <a:lstStyle/>
        <a:p>
          <a:endParaRPr lang="es-419"/>
        </a:p>
      </dgm:t>
    </dgm:pt>
    <dgm:pt modelId="{2E25AE9F-70B6-489A-893B-673CC0C37E6A}" type="sibTrans" cxnId="{44046713-2F47-4034-B5EE-BB5923D73074}">
      <dgm:prSet/>
      <dgm:spPr/>
      <dgm:t>
        <a:bodyPr/>
        <a:lstStyle/>
        <a:p>
          <a:endParaRPr lang="es-419"/>
        </a:p>
      </dgm:t>
    </dgm:pt>
    <dgm:pt modelId="{3F0B688E-B885-4E7B-ABE5-0A560FBB941B}">
      <dgm:prSet phldrT="[Texto]" custT="1"/>
      <dgm:spPr/>
      <dgm:t>
        <a:bodyPr/>
        <a:lstStyle/>
        <a:p>
          <a:pPr>
            <a:lnSpc>
              <a:spcPct val="100000"/>
            </a:lnSpc>
          </a:pPr>
          <a:r>
            <a:rPr lang="es-ES" sz="1400">
              <a:latin typeface="Segoe UI" panose="020B0502040204020203" pitchFamily="34" charset="0"/>
              <a:cs typeface="Segoe UI" panose="020B0502040204020203" pitchFamily="34" charset="0"/>
            </a:rPr>
            <a:t>Boletines diarios de precios (SIPSA, DANE)</a:t>
          </a:r>
          <a:endParaRPr lang="es-419" sz="1400"/>
        </a:p>
      </dgm:t>
    </dgm:pt>
    <dgm:pt modelId="{DE0FF458-1636-43F3-B4CA-A6CFC9FDD596}" type="parTrans" cxnId="{B2884FE8-03E6-4EB7-B960-B9E4A9DD78AE}">
      <dgm:prSet/>
      <dgm:spPr/>
      <dgm:t>
        <a:bodyPr/>
        <a:lstStyle/>
        <a:p>
          <a:endParaRPr lang="es-419"/>
        </a:p>
      </dgm:t>
    </dgm:pt>
    <dgm:pt modelId="{F6FA0E0E-3312-4EF7-924E-F1AFFADEDB10}" type="sibTrans" cxnId="{B2884FE8-03E6-4EB7-B960-B9E4A9DD78AE}">
      <dgm:prSet/>
      <dgm:spPr/>
      <dgm:t>
        <a:bodyPr/>
        <a:lstStyle/>
        <a:p>
          <a:endParaRPr lang="es-419"/>
        </a:p>
      </dgm:t>
    </dgm:pt>
    <dgm:pt modelId="{FAC90BDE-513D-4173-A668-73677A5E226D}">
      <dgm:prSet phldrT="[Texto]" custT="1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s-ES" sz="2800"/>
            <a:t>Métodos</a:t>
          </a:r>
          <a:endParaRPr lang="es-419" sz="2800"/>
        </a:p>
      </dgm:t>
    </dgm:pt>
    <dgm:pt modelId="{0C0E36C1-ACA8-47E1-970A-F1E402E02E0E}" type="parTrans" cxnId="{6A12F1C5-1BC6-4B9F-90A1-54AB54BA74A2}">
      <dgm:prSet/>
      <dgm:spPr/>
      <dgm:t>
        <a:bodyPr/>
        <a:lstStyle/>
        <a:p>
          <a:endParaRPr lang="es-419"/>
        </a:p>
      </dgm:t>
    </dgm:pt>
    <dgm:pt modelId="{3B259D57-2C4F-4705-8824-3B2D974A961C}" type="sibTrans" cxnId="{6A12F1C5-1BC6-4B9F-90A1-54AB54BA74A2}">
      <dgm:prSet/>
      <dgm:spPr/>
      <dgm:t>
        <a:bodyPr/>
        <a:lstStyle/>
        <a:p>
          <a:endParaRPr lang="es-419"/>
        </a:p>
      </dgm:t>
    </dgm:pt>
    <dgm:pt modelId="{A5C889AC-9866-4000-A722-0EF1E88A71EC}">
      <dgm:prSet phldrT="[Texto]" custT="1"/>
      <dgm:spPr/>
      <dgm:t>
        <a:bodyPr/>
        <a:lstStyle/>
        <a:p>
          <a:pPr>
            <a:lnSpc>
              <a:spcPct val="100000"/>
            </a:lnSpc>
          </a:pPr>
          <a:r>
            <a:rPr lang="es-ES" sz="1200">
              <a:latin typeface="Segoe UI" panose="020B0502040204020203" pitchFamily="34" charset="0"/>
              <a:cs typeface="Segoe UI" panose="020B0502040204020203" pitchFamily="34" charset="0"/>
            </a:rPr>
            <a:t>Análisis espacial de los anexos ENA</a:t>
          </a:r>
          <a:endParaRPr lang="es-419" sz="1200"/>
        </a:p>
      </dgm:t>
    </dgm:pt>
    <dgm:pt modelId="{EA94F18E-4C48-4E7C-BDE0-B228D9DF743E}" type="parTrans" cxnId="{48C0D7D2-64B7-462F-AAC5-3BC099060D0D}">
      <dgm:prSet/>
      <dgm:spPr/>
      <dgm:t>
        <a:bodyPr/>
        <a:lstStyle/>
        <a:p>
          <a:endParaRPr lang="es-419"/>
        </a:p>
      </dgm:t>
    </dgm:pt>
    <dgm:pt modelId="{D0CF5B37-7EA2-4B38-B385-C6065B0B7C04}" type="sibTrans" cxnId="{48C0D7D2-64B7-462F-AAC5-3BC099060D0D}">
      <dgm:prSet/>
      <dgm:spPr/>
      <dgm:t>
        <a:bodyPr/>
        <a:lstStyle/>
        <a:p>
          <a:endParaRPr lang="es-419"/>
        </a:p>
      </dgm:t>
    </dgm:pt>
    <dgm:pt modelId="{460FB033-4F47-4CDE-94D2-947650411150}">
      <dgm:prSet phldrT="[Texto]" custT="1"/>
      <dgm:spPr/>
      <dgm:t>
        <a:bodyPr/>
        <a:lstStyle/>
        <a:p>
          <a:pPr>
            <a:lnSpc>
              <a:spcPct val="100000"/>
            </a:lnSpc>
          </a:pPr>
          <a:endParaRPr lang="es-419" sz="1200"/>
        </a:p>
      </dgm:t>
    </dgm:pt>
    <dgm:pt modelId="{A2A67CE9-59C1-4FB3-8044-EFD98A8712D4}" type="parTrans" cxnId="{4AB321AD-4060-44B5-A1FB-7E07EDACB842}">
      <dgm:prSet/>
      <dgm:spPr/>
      <dgm:t>
        <a:bodyPr/>
        <a:lstStyle/>
        <a:p>
          <a:endParaRPr lang="es-419"/>
        </a:p>
      </dgm:t>
    </dgm:pt>
    <dgm:pt modelId="{C45A06B0-F793-4C1D-AD87-8401263F1C96}" type="sibTrans" cxnId="{4AB321AD-4060-44B5-A1FB-7E07EDACB842}">
      <dgm:prSet/>
      <dgm:spPr/>
      <dgm:t>
        <a:bodyPr/>
        <a:lstStyle/>
        <a:p>
          <a:endParaRPr lang="es-419"/>
        </a:p>
      </dgm:t>
    </dgm:pt>
    <dgm:pt modelId="{B49217CF-8604-4A0C-90F7-D5FA8E45CE2F}">
      <dgm:prSet phldrT="[Texto]" custT="1"/>
      <dgm:spPr/>
      <dgm:t>
        <a:bodyPr/>
        <a:lstStyle/>
        <a:p>
          <a:pPr>
            <a:lnSpc>
              <a:spcPct val="100000"/>
            </a:lnSpc>
          </a:pPr>
          <a:r>
            <a:rPr lang="es-ES" sz="1200">
              <a:latin typeface="Segoe UI" panose="020B0502040204020203" pitchFamily="34" charset="0"/>
              <a:cs typeface="Segoe UI" panose="020B0502040204020203" pitchFamily="34" charset="0"/>
            </a:rPr>
            <a:t>Webscrapping boletines diarios de precios (1600+)</a:t>
          </a:r>
          <a:endParaRPr lang="es-419" sz="1200"/>
        </a:p>
      </dgm:t>
    </dgm:pt>
    <dgm:pt modelId="{43435530-7D34-4814-88AD-13E1A0D601A5}" type="parTrans" cxnId="{CDBF5904-D257-498B-A04E-5016D971F6FB}">
      <dgm:prSet/>
      <dgm:spPr/>
      <dgm:t>
        <a:bodyPr/>
        <a:lstStyle/>
        <a:p>
          <a:endParaRPr lang="es-419"/>
        </a:p>
      </dgm:t>
    </dgm:pt>
    <dgm:pt modelId="{439B817F-D058-40B1-8986-B4D0E4EEE3C1}" type="sibTrans" cxnId="{CDBF5904-D257-498B-A04E-5016D971F6FB}">
      <dgm:prSet/>
      <dgm:spPr/>
      <dgm:t>
        <a:bodyPr/>
        <a:lstStyle/>
        <a:p>
          <a:endParaRPr lang="es-419"/>
        </a:p>
      </dgm:t>
    </dgm:pt>
    <dgm:pt modelId="{FEDAA55B-0FB4-4B5E-A96D-BEF689236CDA}">
      <dgm:prSet phldrT="[Texto]" custT="1"/>
      <dgm:spPr/>
      <dgm:t>
        <a:bodyPr/>
        <a:lstStyle/>
        <a:p>
          <a:pPr>
            <a:lnSpc>
              <a:spcPct val="100000"/>
            </a:lnSpc>
          </a:pPr>
          <a:r>
            <a:rPr lang="es-ES" sz="1200">
              <a:latin typeface="Segoe UI" panose="020B0502040204020203" pitchFamily="34" charset="0"/>
              <a:cs typeface="Segoe UI" panose="020B0502040204020203" pitchFamily="34" charset="0"/>
            </a:rPr>
            <a:t>Procesar  y transformar los boletines para tener una sola base de datos</a:t>
          </a:r>
          <a:endParaRPr lang="es-419" sz="1200"/>
        </a:p>
      </dgm:t>
    </dgm:pt>
    <dgm:pt modelId="{6648F2E0-F18C-4E30-85DD-691F5E220C96}" type="parTrans" cxnId="{1D8CC27E-EDC3-4860-BDBC-0D9C5B0936A1}">
      <dgm:prSet/>
      <dgm:spPr/>
      <dgm:t>
        <a:bodyPr/>
        <a:lstStyle/>
        <a:p>
          <a:endParaRPr lang="es-419"/>
        </a:p>
      </dgm:t>
    </dgm:pt>
    <dgm:pt modelId="{F756B935-8C98-4263-8BF9-F3DEAF087073}" type="sibTrans" cxnId="{1D8CC27E-EDC3-4860-BDBC-0D9C5B0936A1}">
      <dgm:prSet/>
      <dgm:spPr/>
      <dgm:t>
        <a:bodyPr/>
        <a:lstStyle/>
        <a:p>
          <a:endParaRPr lang="es-419"/>
        </a:p>
      </dgm:t>
    </dgm:pt>
    <dgm:pt modelId="{308A428A-836B-41C8-90CA-E2D5F220D724}" type="pres">
      <dgm:prSet presAssocID="{40E18ABF-8076-46CF-8FB2-C08A58BD7434}" presName="root" presStyleCnt="0">
        <dgm:presLayoutVars>
          <dgm:dir/>
          <dgm:resizeHandles val="exact"/>
        </dgm:presLayoutVars>
      </dgm:prSet>
      <dgm:spPr/>
    </dgm:pt>
    <dgm:pt modelId="{C01CFED3-EC32-4B3E-B175-5D516114907E}" type="pres">
      <dgm:prSet presAssocID="{0C074632-9F7E-47C0-AB09-0F0F447FB313}" presName="compNode" presStyleCnt="0"/>
      <dgm:spPr/>
    </dgm:pt>
    <dgm:pt modelId="{B518B818-29FB-48AC-994C-BBD9AF060BC1}" type="pres">
      <dgm:prSet presAssocID="{0C074632-9F7E-47C0-AB09-0F0F447FB313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enderismo"/>
        </a:ext>
      </dgm:extLst>
    </dgm:pt>
    <dgm:pt modelId="{ECCE8DCA-9D41-4688-8A22-BE40EAFC736F}" type="pres">
      <dgm:prSet presAssocID="{0C074632-9F7E-47C0-AB09-0F0F447FB313}" presName="iconSpace" presStyleCnt="0"/>
      <dgm:spPr/>
    </dgm:pt>
    <dgm:pt modelId="{E8E5E500-CDB9-4F44-9DB3-6FCD135055EE}" type="pres">
      <dgm:prSet presAssocID="{0C074632-9F7E-47C0-AB09-0F0F447FB313}" presName="parTx" presStyleLbl="revTx" presStyleIdx="0" presStyleCnt="6">
        <dgm:presLayoutVars>
          <dgm:chMax val="0"/>
          <dgm:chPref val="0"/>
        </dgm:presLayoutVars>
      </dgm:prSet>
      <dgm:spPr/>
    </dgm:pt>
    <dgm:pt modelId="{14A9E2FF-53F7-4033-8A8A-D720996D009F}" type="pres">
      <dgm:prSet presAssocID="{0C074632-9F7E-47C0-AB09-0F0F447FB313}" presName="txSpace" presStyleCnt="0"/>
      <dgm:spPr/>
    </dgm:pt>
    <dgm:pt modelId="{05659511-A597-42E7-A785-8773A7ACFACB}" type="pres">
      <dgm:prSet presAssocID="{0C074632-9F7E-47C0-AB09-0F0F447FB313}" presName="desTx" presStyleLbl="revTx" presStyleIdx="1" presStyleCnt="6">
        <dgm:presLayoutVars/>
      </dgm:prSet>
      <dgm:spPr/>
    </dgm:pt>
    <dgm:pt modelId="{FEEFC61F-85B9-4B65-A415-5EF89E1AC1DF}" type="pres">
      <dgm:prSet presAssocID="{D5A20FE9-9893-4E62-945A-9F1510A30D8F}" presName="sibTrans" presStyleCnt="0"/>
      <dgm:spPr/>
    </dgm:pt>
    <dgm:pt modelId="{6F1FE803-3E7A-4889-A3E4-447DF53C41BF}" type="pres">
      <dgm:prSet presAssocID="{E7FF1485-3A04-4644-8CA9-F42C54A3BDF5}" presName="compNode" presStyleCnt="0"/>
      <dgm:spPr/>
    </dgm:pt>
    <dgm:pt modelId="{27618A64-7772-49CD-8BBE-682A4C6892BB}" type="pres">
      <dgm:prSet presAssocID="{E7FF1485-3A04-4644-8CA9-F42C54A3BDF5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eriódico"/>
        </a:ext>
      </dgm:extLst>
    </dgm:pt>
    <dgm:pt modelId="{C1A807FD-FB95-459A-89FB-09AEFD6B9ABB}" type="pres">
      <dgm:prSet presAssocID="{E7FF1485-3A04-4644-8CA9-F42C54A3BDF5}" presName="iconSpace" presStyleCnt="0"/>
      <dgm:spPr/>
    </dgm:pt>
    <dgm:pt modelId="{7F3A758A-3DF3-4E57-B108-951F4134B216}" type="pres">
      <dgm:prSet presAssocID="{E7FF1485-3A04-4644-8CA9-F42C54A3BDF5}" presName="parTx" presStyleLbl="revTx" presStyleIdx="2" presStyleCnt="6">
        <dgm:presLayoutVars>
          <dgm:chMax val="0"/>
          <dgm:chPref val="0"/>
        </dgm:presLayoutVars>
      </dgm:prSet>
      <dgm:spPr/>
    </dgm:pt>
    <dgm:pt modelId="{F475CF09-71E7-4D4F-9D10-4C4991E86E29}" type="pres">
      <dgm:prSet presAssocID="{E7FF1485-3A04-4644-8CA9-F42C54A3BDF5}" presName="txSpace" presStyleCnt="0"/>
      <dgm:spPr/>
    </dgm:pt>
    <dgm:pt modelId="{0747AB66-DF6D-41CC-80EB-0B57C3EFDE1F}" type="pres">
      <dgm:prSet presAssocID="{E7FF1485-3A04-4644-8CA9-F42C54A3BDF5}" presName="desTx" presStyleLbl="revTx" presStyleIdx="3" presStyleCnt="6">
        <dgm:presLayoutVars/>
      </dgm:prSet>
      <dgm:spPr/>
    </dgm:pt>
    <dgm:pt modelId="{EE7AD425-7DA7-4DA7-9EDD-2FB8DB61DAE2}" type="pres">
      <dgm:prSet presAssocID="{B39F19E3-761B-42BA-8043-32657AE8EFCA}" presName="sibTrans" presStyleCnt="0"/>
      <dgm:spPr/>
    </dgm:pt>
    <dgm:pt modelId="{1E3871C4-BEB9-48BF-BAB8-13B1F6008AD0}" type="pres">
      <dgm:prSet presAssocID="{FAC90BDE-513D-4173-A668-73677A5E226D}" presName="compNode" presStyleCnt="0"/>
      <dgm:spPr/>
    </dgm:pt>
    <dgm:pt modelId="{4FFE6DDD-FB08-4DB9-9C41-8E2F12B9ADFC}" type="pres">
      <dgm:prSet presAssocID="{FAC90BDE-513D-4173-A668-73677A5E226D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ocumento"/>
        </a:ext>
      </dgm:extLst>
    </dgm:pt>
    <dgm:pt modelId="{515C9FA2-2095-40D0-8254-8FAB723842AA}" type="pres">
      <dgm:prSet presAssocID="{FAC90BDE-513D-4173-A668-73677A5E226D}" presName="iconSpace" presStyleCnt="0"/>
      <dgm:spPr/>
    </dgm:pt>
    <dgm:pt modelId="{F6F6F48F-1FA9-453F-8F8A-1611934853D1}" type="pres">
      <dgm:prSet presAssocID="{FAC90BDE-513D-4173-A668-73677A5E226D}" presName="parTx" presStyleLbl="revTx" presStyleIdx="4" presStyleCnt="6">
        <dgm:presLayoutVars>
          <dgm:chMax val="0"/>
          <dgm:chPref val="0"/>
        </dgm:presLayoutVars>
      </dgm:prSet>
      <dgm:spPr/>
    </dgm:pt>
    <dgm:pt modelId="{A1F88EAC-8502-4658-A76D-F47B09421712}" type="pres">
      <dgm:prSet presAssocID="{FAC90BDE-513D-4173-A668-73677A5E226D}" presName="txSpace" presStyleCnt="0"/>
      <dgm:spPr/>
    </dgm:pt>
    <dgm:pt modelId="{AE397779-4A6A-40F0-A98E-1FCBD7DD9583}" type="pres">
      <dgm:prSet presAssocID="{FAC90BDE-513D-4173-A668-73677A5E226D}" presName="desTx" presStyleLbl="revTx" presStyleIdx="5" presStyleCnt="6">
        <dgm:presLayoutVars/>
      </dgm:prSet>
      <dgm:spPr/>
    </dgm:pt>
  </dgm:ptLst>
  <dgm:cxnLst>
    <dgm:cxn modelId="{CDBF5904-D257-498B-A04E-5016D971F6FB}" srcId="{FAC90BDE-513D-4173-A668-73677A5E226D}" destId="{B49217CF-8604-4A0C-90F7-D5FA8E45CE2F}" srcOrd="1" destOrd="0" parTransId="{43435530-7D34-4814-88AD-13E1A0D601A5}" sibTransId="{439B817F-D058-40B1-8986-B4D0E4EEE3C1}"/>
    <dgm:cxn modelId="{6EBACE04-3FCA-4438-AF7D-D2937DA3DC02}" type="presOf" srcId="{0C074632-9F7E-47C0-AB09-0F0F447FB313}" destId="{E8E5E500-CDB9-4F44-9DB3-6FCD135055EE}" srcOrd="0" destOrd="0" presId="urn:microsoft.com/office/officeart/2018/2/layout/IconLabelDescriptionList"/>
    <dgm:cxn modelId="{44046713-2F47-4034-B5EE-BB5923D73074}" srcId="{E7FF1485-3A04-4644-8CA9-F42C54A3BDF5}" destId="{6B30F765-44C5-45F1-8538-D53308F6DB3D}" srcOrd="0" destOrd="0" parTransId="{4C635AB3-168D-4B43-874E-258428112C3B}" sibTransId="{2E25AE9F-70B6-489A-893B-673CC0C37E6A}"/>
    <dgm:cxn modelId="{E645CB1D-DA20-4B16-8DAE-BC3ED56B8760}" type="presOf" srcId="{FEDAA55B-0FB4-4B5E-A96D-BEF689236CDA}" destId="{AE397779-4A6A-40F0-A98E-1FCBD7DD9583}" srcOrd="0" destOrd="2" presId="urn:microsoft.com/office/officeart/2018/2/layout/IconLabelDescriptionList"/>
    <dgm:cxn modelId="{4635AE6C-CB57-487D-AA14-B3B8B5DAA192}" type="presOf" srcId="{3F0B688E-B885-4E7B-ABE5-0A560FBB941B}" destId="{0747AB66-DF6D-41CC-80EB-0B57C3EFDE1F}" srcOrd="0" destOrd="1" presId="urn:microsoft.com/office/officeart/2018/2/layout/IconLabelDescriptionList"/>
    <dgm:cxn modelId="{559D1453-44A3-48C7-ABD1-58472357FD57}" srcId="{0C074632-9F7E-47C0-AB09-0F0F447FB313}" destId="{5316824A-4C2B-4A3C-9D6A-B77E3F7B07EB}" srcOrd="0" destOrd="0" parTransId="{0757A3FE-56AC-4C1D-9063-3C595D76E401}" sibTransId="{4431C24F-2010-42D6-A838-CC8434A0B7BE}"/>
    <dgm:cxn modelId="{1D8CC27E-EDC3-4860-BDBC-0D9C5B0936A1}" srcId="{FAC90BDE-513D-4173-A668-73677A5E226D}" destId="{FEDAA55B-0FB4-4B5E-A96D-BEF689236CDA}" srcOrd="2" destOrd="0" parTransId="{6648F2E0-F18C-4E30-85DD-691F5E220C96}" sibTransId="{F756B935-8C98-4263-8BF9-F3DEAF087073}"/>
    <dgm:cxn modelId="{730CAA81-28BD-4E49-82EC-B0C182E90913}" type="presOf" srcId="{5316824A-4C2B-4A3C-9D6A-B77E3F7B07EB}" destId="{05659511-A597-42E7-A785-8773A7ACFACB}" srcOrd="0" destOrd="0" presId="urn:microsoft.com/office/officeart/2018/2/layout/IconLabelDescriptionList"/>
    <dgm:cxn modelId="{760FCF97-A846-49AA-8886-02A4BD611880}" type="presOf" srcId="{B49217CF-8604-4A0C-90F7-D5FA8E45CE2F}" destId="{AE397779-4A6A-40F0-A98E-1FCBD7DD9583}" srcOrd="0" destOrd="1" presId="urn:microsoft.com/office/officeart/2018/2/layout/IconLabelDescriptionList"/>
    <dgm:cxn modelId="{8B9CBD99-3DFB-48DA-9DC2-E6723C830B72}" type="presOf" srcId="{FAC90BDE-513D-4173-A668-73677A5E226D}" destId="{F6F6F48F-1FA9-453F-8F8A-1611934853D1}" srcOrd="0" destOrd="0" presId="urn:microsoft.com/office/officeart/2018/2/layout/IconLabelDescriptionList"/>
    <dgm:cxn modelId="{4AB321AD-4060-44B5-A1FB-7E07EDACB842}" srcId="{FAC90BDE-513D-4173-A668-73677A5E226D}" destId="{460FB033-4F47-4CDE-94D2-947650411150}" srcOrd="3" destOrd="0" parTransId="{A2A67CE9-59C1-4FB3-8044-EFD98A8712D4}" sibTransId="{C45A06B0-F793-4C1D-AD87-8401263F1C96}"/>
    <dgm:cxn modelId="{18E1A2AD-2E6F-42F1-A9C5-8C41A67AFF12}" srcId="{40E18ABF-8076-46CF-8FB2-C08A58BD7434}" destId="{E7FF1485-3A04-4644-8CA9-F42C54A3BDF5}" srcOrd="1" destOrd="0" parTransId="{2ADB12C3-9F54-47A1-9721-47C2AE47C2F9}" sibTransId="{B39F19E3-761B-42BA-8043-32657AE8EFCA}"/>
    <dgm:cxn modelId="{37B9D5BF-5BA0-4127-9318-7091AE62090E}" type="presOf" srcId="{6B30F765-44C5-45F1-8538-D53308F6DB3D}" destId="{0747AB66-DF6D-41CC-80EB-0B57C3EFDE1F}" srcOrd="0" destOrd="0" presId="urn:microsoft.com/office/officeart/2018/2/layout/IconLabelDescriptionList"/>
    <dgm:cxn modelId="{6A12F1C5-1BC6-4B9F-90A1-54AB54BA74A2}" srcId="{40E18ABF-8076-46CF-8FB2-C08A58BD7434}" destId="{FAC90BDE-513D-4173-A668-73677A5E226D}" srcOrd="2" destOrd="0" parTransId="{0C0E36C1-ACA8-47E1-970A-F1E402E02E0E}" sibTransId="{3B259D57-2C4F-4705-8824-3B2D974A961C}"/>
    <dgm:cxn modelId="{A09A4CC8-ADA7-48A3-92CC-1F611558C5A0}" type="presOf" srcId="{460FB033-4F47-4CDE-94D2-947650411150}" destId="{AE397779-4A6A-40F0-A98E-1FCBD7DD9583}" srcOrd="0" destOrd="3" presId="urn:microsoft.com/office/officeart/2018/2/layout/IconLabelDescriptionList"/>
    <dgm:cxn modelId="{A89CB5D2-8C86-4102-8E78-0DCB3F3744DB}" srcId="{40E18ABF-8076-46CF-8FB2-C08A58BD7434}" destId="{0C074632-9F7E-47C0-AB09-0F0F447FB313}" srcOrd="0" destOrd="0" parTransId="{24FC0507-41EA-499D-A617-7D62EC2331A3}" sibTransId="{D5A20FE9-9893-4E62-945A-9F1510A30D8F}"/>
    <dgm:cxn modelId="{48C0D7D2-64B7-462F-AAC5-3BC099060D0D}" srcId="{FAC90BDE-513D-4173-A668-73677A5E226D}" destId="{A5C889AC-9866-4000-A722-0EF1E88A71EC}" srcOrd="0" destOrd="0" parTransId="{EA94F18E-4C48-4E7C-BDE0-B228D9DF743E}" sibTransId="{D0CF5B37-7EA2-4B38-B385-C6065B0B7C04}"/>
    <dgm:cxn modelId="{52CAC4D6-E349-4F50-9960-184C08289760}" type="presOf" srcId="{40E18ABF-8076-46CF-8FB2-C08A58BD7434}" destId="{308A428A-836B-41C8-90CA-E2D5F220D724}" srcOrd="0" destOrd="0" presId="urn:microsoft.com/office/officeart/2018/2/layout/IconLabelDescriptionList"/>
    <dgm:cxn modelId="{D4EB8EDF-EC55-4785-9DDF-5D027CE46AB5}" type="presOf" srcId="{A5C889AC-9866-4000-A722-0EF1E88A71EC}" destId="{AE397779-4A6A-40F0-A98E-1FCBD7DD9583}" srcOrd="0" destOrd="0" presId="urn:microsoft.com/office/officeart/2018/2/layout/IconLabelDescriptionList"/>
    <dgm:cxn modelId="{B2884FE8-03E6-4EB7-B960-B9E4A9DD78AE}" srcId="{E7FF1485-3A04-4644-8CA9-F42C54A3BDF5}" destId="{3F0B688E-B885-4E7B-ABE5-0A560FBB941B}" srcOrd="1" destOrd="0" parTransId="{DE0FF458-1636-43F3-B4CA-A6CFC9FDD596}" sibTransId="{F6FA0E0E-3312-4EF7-924E-F1AFFADEDB10}"/>
    <dgm:cxn modelId="{4E7E5CEA-9A92-43E9-95D8-6D825CC7259D}" type="presOf" srcId="{E7FF1485-3A04-4644-8CA9-F42C54A3BDF5}" destId="{7F3A758A-3DF3-4E57-B108-951F4134B216}" srcOrd="0" destOrd="0" presId="urn:microsoft.com/office/officeart/2018/2/layout/IconLabelDescriptionList"/>
    <dgm:cxn modelId="{2131E94E-1DE6-4E03-B674-4288E4406DE4}" type="presParOf" srcId="{308A428A-836B-41C8-90CA-E2D5F220D724}" destId="{C01CFED3-EC32-4B3E-B175-5D516114907E}" srcOrd="0" destOrd="0" presId="urn:microsoft.com/office/officeart/2018/2/layout/IconLabelDescriptionList"/>
    <dgm:cxn modelId="{B018B053-98E8-45D5-AB97-9E01614E8A96}" type="presParOf" srcId="{C01CFED3-EC32-4B3E-B175-5D516114907E}" destId="{B518B818-29FB-48AC-994C-BBD9AF060BC1}" srcOrd="0" destOrd="0" presId="urn:microsoft.com/office/officeart/2018/2/layout/IconLabelDescriptionList"/>
    <dgm:cxn modelId="{659D33D8-475F-4484-AD32-B00249C3164A}" type="presParOf" srcId="{C01CFED3-EC32-4B3E-B175-5D516114907E}" destId="{ECCE8DCA-9D41-4688-8A22-BE40EAFC736F}" srcOrd="1" destOrd="0" presId="urn:microsoft.com/office/officeart/2018/2/layout/IconLabelDescriptionList"/>
    <dgm:cxn modelId="{C87197EF-46CB-4301-A04D-C9E282F86EC5}" type="presParOf" srcId="{C01CFED3-EC32-4B3E-B175-5D516114907E}" destId="{E8E5E500-CDB9-4F44-9DB3-6FCD135055EE}" srcOrd="2" destOrd="0" presId="urn:microsoft.com/office/officeart/2018/2/layout/IconLabelDescriptionList"/>
    <dgm:cxn modelId="{96D5E873-953E-4BF8-B673-40A1554E7586}" type="presParOf" srcId="{C01CFED3-EC32-4B3E-B175-5D516114907E}" destId="{14A9E2FF-53F7-4033-8A8A-D720996D009F}" srcOrd="3" destOrd="0" presId="urn:microsoft.com/office/officeart/2018/2/layout/IconLabelDescriptionList"/>
    <dgm:cxn modelId="{BA2E8E80-22EA-412B-9D33-745653E30040}" type="presParOf" srcId="{C01CFED3-EC32-4B3E-B175-5D516114907E}" destId="{05659511-A597-42E7-A785-8773A7ACFACB}" srcOrd="4" destOrd="0" presId="urn:microsoft.com/office/officeart/2018/2/layout/IconLabelDescriptionList"/>
    <dgm:cxn modelId="{66194EBE-6FE9-4696-BB8B-10F7F241AB76}" type="presParOf" srcId="{308A428A-836B-41C8-90CA-E2D5F220D724}" destId="{FEEFC61F-85B9-4B65-A415-5EF89E1AC1DF}" srcOrd="1" destOrd="0" presId="urn:microsoft.com/office/officeart/2018/2/layout/IconLabelDescriptionList"/>
    <dgm:cxn modelId="{083AFE5E-F305-44F4-88F0-C358BAA720EA}" type="presParOf" srcId="{308A428A-836B-41C8-90CA-E2D5F220D724}" destId="{6F1FE803-3E7A-4889-A3E4-447DF53C41BF}" srcOrd="2" destOrd="0" presId="urn:microsoft.com/office/officeart/2018/2/layout/IconLabelDescriptionList"/>
    <dgm:cxn modelId="{67B58D18-7C3F-43EF-9669-90216C30D7A8}" type="presParOf" srcId="{6F1FE803-3E7A-4889-A3E4-447DF53C41BF}" destId="{27618A64-7772-49CD-8BBE-682A4C6892BB}" srcOrd="0" destOrd="0" presId="urn:microsoft.com/office/officeart/2018/2/layout/IconLabelDescriptionList"/>
    <dgm:cxn modelId="{C79F3796-1501-4859-87B0-0CC8E307C4D9}" type="presParOf" srcId="{6F1FE803-3E7A-4889-A3E4-447DF53C41BF}" destId="{C1A807FD-FB95-459A-89FB-09AEFD6B9ABB}" srcOrd="1" destOrd="0" presId="urn:microsoft.com/office/officeart/2018/2/layout/IconLabelDescriptionList"/>
    <dgm:cxn modelId="{EE59AEAD-8ED0-46BA-9337-E9BB6B4FE0D1}" type="presParOf" srcId="{6F1FE803-3E7A-4889-A3E4-447DF53C41BF}" destId="{7F3A758A-3DF3-4E57-B108-951F4134B216}" srcOrd="2" destOrd="0" presId="urn:microsoft.com/office/officeart/2018/2/layout/IconLabelDescriptionList"/>
    <dgm:cxn modelId="{9D574D05-76A4-4932-88DD-03575BC2137F}" type="presParOf" srcId="{6F1FE803-3E7A-4889-A3E4-447DF53C41BF}" destId="{F475CF09-71E7-4D4F-9D10-4C4991E86E29}" srcOrd="3" destOrd="0" presId="urn:microsoft.com/office/officeart/2018/2/layout/IconLabelDescriptionList"/>
    <dgm:cxn modelId="{9F659312-563B-4D7B-8D67-759755F1385D}" type="presParOf" srcId="{6F1FE803-3E7A-4889-A3E4-447DF53C41BF}" destId="{0747AB66-DF6D-41CC-80EB-0B57C3EFDE1F}" srcOrd="4" destOrd="0" presId="urn:microsoft.com/office/officeart/2018/2/layout/IconLabelDescriptionList"/>
    <dgm:cxn modelId="{5A13BFD5-9148-4991-96B4-220AD31C7D7C}" type="presParOf" srcId="{308A428A-836B-41C8-90CA-E2D5F220D724}" destId="{EE7AD425-7DA7-4DA7-9EDD-2FB8DB61DAE2}" srcOrd="3" destOrd="0" presId="urn:microsoft.com/office/officeart/2018/2/layout/IconLabelDescriptionList"/>
    <dgm:cxn modelId="{587F9FAE-DC08-44E4-987F-09851DFB2E94}" type="presParOf" srcId="{308A428A-836B-41C8-90CA-E2D5F220D724}" destId="{1E3871C4-BEB9-48BF-BAB8-13B1F6008AD0}" srcOrd="4" destOrd="0" presId="urn:microsoft.com/office/officeart/2018/2/layout/IconLabelDescriptionList"/>
    <dgm:cxn modelId="{1B20B50F-DE47-4556-8A33-964E7D70EE36}" type="presParOf" srcId="{1E3871C4-BEB9-48BF-BAB8-13B1F6008AD0}" destId="{4FFE6DDD-FB08-4DB9-9C41-8E2F12B9ADFC}" srcOrd="0" destOrd="0" presId="urn:microsoft.com/office/officeart/2018/2/layout/IconLabelDescriptionList"/>
    <dgm:cxn modelId="{CD4D042B-CAEC-46AB-9200-C94C16CC4734}" type="presParOf" srcId="{1E3871C4-BEB9-48BF-BAB8-13B1F6008AD0}" destId="{515C9FA2-2095-40D0-8254-8FAB723842AA}" srcOrd="1" destOrd="0" presId="urn:microsoft.com/office/officeart/2018/2/layout/IconLabelDescriptionList"/>
    <dgm:cxn modelId="{67824766-F30B-4111-BB59-FD75655C2C53}" type="presParOf" srcId="{1E3871C4-BEB9-48BF-BAB8-13B1F6008AD0}" destId="{F6F6F48F-1FA9-453F-8F8A-1611934853D1}" srcOrd="2" destOrd="0" presId="urn:microsoft.com/office/officeart/2018/2/layout/IconLabelDescriptionList"/>
    <dgm:cxn modelId="{B9BE9ACC-9DCF-426C-A2DD-F08E948E4D87}" type="presParOf" srcId="{1E3871C4-BEB9-48BF-BAB8-13B1F6008AD0}" destId="{A1F88EAC-8502-4658-A76D-F47B09421712}" srcOrd="3" destOrd="0" presId="urn:microsoft.com/office/officeart/2018/2/layout/IconLabelDescriptionList"/>
    <dgm:cxn modelId="{1CB40569-E92B-4C21-8C12-16BC510F8A75}" type="presParOf" srcId="{1E3871C4-BEB9-48BF-BAB8-13B1F6008AD0}" destId="{AE397779-4A6A-40F0-A98E-1FCBD7DD9583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18B818-29FB-48AC-994C-BBD9AF060BC1}">
      <dsp:nvSpPr>
        <dsp:cNvPr id="0" name=""/>
        <dsp:cNvSpPr/>
      </dsp:nvSpPr>
      <dsp:spPr>
        <a:xfrm>
          <a:off x="2758" y="341146"/>
          <a:ext cx="674050" cy="67405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E5E500-CDB9-4F44-9DB3-6FCD135055EE}">
      <dsp:nvSpPr>
        <dsp:cNvPr id="0" name=""/>
        <dsp:cNvSpPr/>
      </dsp:nvSpPr>
      <dsp:spPr>
        <a:xfrm>
          <a:off x="2758" y="1170509"/>
          <a:ext cx="1925859" cy="8708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s-ES" sz="2800" kern="1200"/>
            <a:t>Pregunta</a:t>
          </a:r>
          <a:endParaRPr lang="es-419" sz="2800" kern="1200"/>
        </a:p>
      </dsp:txBody>
      <dsp:txXfrm>
        <a:off x="2758" y="1170509"/>
        <a:ext cx="1925859" cy="870868"/>
      </dsp:txXfrm>
    </dsp:sp>
    <dsp:sp modelId="{05659511-A597-42E7-A785-8773A7ACFACB}">
      <dsp:nvSpPr>
        <dsp:cNvPr id="0" name=""/>
        <dsp:cNvSpPr/>
      </dsp:nvSpPr>
      <dsp:spPr>
        <a:xfrm>
          <a:off x="2758" y="2113615"/>
          <a:ext cx="1925859" cy="18394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>
              <a:latin typeface="Segoe UI" panose="020B0502040204020203" pitchFamily="34" charset="0"/>
              <a:cs typeface="Segoe UI" panose="020B0502040204020203" pitchFamily="34" charset="0"/>
            </a:rPr>
            <a:t>¿Cómo se organiza el campo colombiano y como se han comportado los precios de los principales productos agrícolas en los últimos años?</a:t>
          </a:r>
          <a:endParaRPr lang="es-419" sz="1400" kern="1200"/>
        </a:p>
      </dsp:txBody>
      <dsp:txXfrm>
        <a:off x="2758" y="2113615"/>
        <a:ext cx="1925859" cy="1839432"/>
      </dsp:txXfrm>
    </dsp:sp>
    <dsp:sp modelId="{27618A64-7772-49CD-8BBE-682A4C6892BB}">
      <dsp:nvSpPr>
        <dsp:cNvPr id="0" name=""/>
        <dsp:cNvSpPr/>
      </dsp:nvSpPr>
      <dsp:spPr>
        <a:xfrm>
          <a:off x="2265643" y="341146"/>
          <a:ext cx="674050" cy="67405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3A758A-3DF3-4E57-B108-951F4134B216}">
      <dsp:nvSpPr>
        <dsp:cNvPr id="0" name=""/>
        <dsp:cNvSpPr/>
      </dsp:nvSpPr>
      <dsp:spPr>
        <a:xfrm>
          <a:off x="2265643" y="1170509"/>
          <a:ext cx="1925859" cy="8708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s-ES" sz="2800" kern="1200"/>
            <a:t>Fuentes de datos</a:t>
          </a:r>
          <a:endParaRPr lang="es-419" sz="2800" kern="1200"/>
        </a:p>
      </dsp:txBody>
      <dsp:txXfrm>
        <a:off x="2265643" y="1170509"/>
        <a:ext cx="1925859" cy="870868"/>
      </dsp:txXfrm>
    </dsp:sp>
    <dsp:sp modelId="{0747AB66-DF6D-41CC-80EB-0B57C3EFDE1F}">
      <dsp:nvSpPr>
        <dsp:cNvPr id="0" name=""/>
        <dsp:cNvSpPr/>
      </dsp:nvSpPr>
      <dsp:spPr>
        <a:xfrm>
          <a:off x="2265643" y="2113615"/>
          <a:ext cx="1925859" cy="18394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>
              <a:latin typeface="Segoe UI" panose="020B0502040204020203" pitchFamily="34" charset="0"/>
              <a:cs typeface="Segoe UI" panose="020B0502040204020203" pitchFamily="34" charset="0"/>
            </a:rPr>
            <a:t>ENA (DANE)</a:t>
          </a:r>
          <a:endParaRPr lang="es-419" sz="1400" kern="1200"/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>
              <a:latin typeface="Segoe UI" panose="020B0502040204020203" pitchFamily="34" charset="0"/>
              <a:cs typeface="Segoe UI" panose="020B0502040204020203" pitchFamily="34" charset="0"/>
            </a:rPr>
            <a:t>Boletines diarios de precios (SIPSA, DANE)</a:t>
          </a:r>
          <a:endParaRPr lang="es-419" sz="1400" kern="1200"/>
        </a:p>
      </dsp:txBody>
      <dsp:txXfrm>
        <a:off x="2265643" y="2113615"/>
        <a:ext cx="1925859" cy="1839432"/>
      </dsp:txXfrm>
    </dsp:sp>
    <dsp:sp modelId="{4FFE6DDD-FB08-4DB9-9C41-8E2F12B9ADFC}">
      <dsp:nvSpPr>
        <dsp:cNvPr id="0" name=""/>
        <dsp:cNvSpPr/>
      </dsp:nvSpPr>
      <dsp:spPr>
        <a:xfrm>
          <a:off x="4528528" y="341146"/>
          <a:ext cx="674050" cy="67405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F6F48F-1FA9-453F-8F8A-1611934853D1}">
      <dsp:nvSpPr>
        <dsp:cNvPr id="0" name=""/>
        <dsp:cNvSpPr/>
      </dsp:nvSpPr>
      <dsp:spPr>
        <a:xfrm>
          <a:off x="4528528" y="1170509"/>
          <a:ext cx="1925859" cy="8708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s-ES" sz="2800" kern="1200"/>
            <a:t>Métodos</a:t>
          </a:r>
          <a:endParaRPr lang="es-419" sz="2800" kern="1200"/>
        </a:p>
      </dsp:txBody>
      <dsp:txXfrm>
        <a:off x="4528528" y="1170509"/>
        <a:ext cx="1925859" cy="870868"/>
      </dsp:txXfrm>
    </dsp:sp>
    <dsp:sp modelId="{AE397779-4A6A-40F0-A98E-1FCBD7DD9583}">
      <dsp:nvSpPr>
        <dsp:cNvPr id="0" name=""/>
        <dsp:cNvSpPr/>
      </dsp:nvSpPr>
      <dsp:spPr>
        <a:xfrm>
          <a:off x="4528528" y="2113615"/>
          <a:ext cx="1925859" cy="18394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>
              <a:latin typeface="Segoe UI" panose="020B0502040204020203" pitchFamily="34" charset="0"/>
              <a:cs typeface="Segoe UI" panose="020B0502040204020203" pitchFamily="34" charset="0"/>
            </a:rPr>
            <a:t>Análisis espacial de los anexos ENA</a:t>
          </a:r>
          <a:endParaRPr lang="es-419" sz="1200" kern="1200"/>
        </a:p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>
              <a:latin typeface="Segoe UI" panose="020B0502040204020203" pitchFamily="34" charset="0"/>
              <a:cs typeface="Segoe UI" panose="020B0502040204020203" pitchFamily="34" charset="0"/>
            </a:rPr>
            <a:t>Webscrapping boletines diarios de precios (1600+)</a:t>
          </a:r>
          <a:endParaRPr lang="es-419" sz="1200" kern="1200"/>
        </a:p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>
              <a:latin typeface="Segoe UI" panose="020B0502040204020203" pitchFamily="34" charset="0"/>
              <a:cs typeface="Segoe UI" panose="020B0502040204020203" pitchFamily="34" charset="0"/>
            </a:rPr>
            <a:t>Procesar  y transformar los boletines para tener una sola base de datos</a:t>
          </a:r>
          <a:endParaRPr lang="es-419" sz="1200" kern="1200"/>
        </a:p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s-419" sz="1200" kern="1200"/>
        </a:p>
      </dsp:txBody>
      <dsp:txXfrm>
        <a:off x="4528528" y="2113615"/>
        <a:ext cx="1925859" cy="183943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419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F4F1B6-D8F1-4FEB-8737-B251D932FD3F}" type="datetimeFigureOut">
              <a:rPr lang="es-419" smtClean="0"/>
              <a:t>26/5/2023</a:t>
            </a:fld>
            <a:endParaRPr lang="es-419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419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419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419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9BC9DD-A381-4B12-8520-29DAA42F61F3}" type="slidenum">
              <a:rPr lang="es-419" smtClean="0"/>
              <a:t>‹Nº›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17418937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b="1" dirty="0"/>
              <a:t>filledMap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image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filledMap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b="1" dirty="0"/>
              <a:t>filledMap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image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filledMap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902718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b="1" dirty="0"/>
              <a:t>filledMap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image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filledMap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244883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b="1" dirty="0"/>
              <a:t>image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Precio región Caribe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slicer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Precio región pacifico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Precio Eje cafetero y Antioquia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Precio región Central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5/26/2023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689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5/26/2023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2142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5/26/2023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6409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5/26/2023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985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5/26/2023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8814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5/26/2023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3315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5/26/2023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6924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5/26/2023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9139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5/26/2023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1811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5/26/2023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3904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5/26/2023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8075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7ED9C8-F09A-4D9E-BEC0-4725162E21FF}" type="datetimeFigureOut">
              <a:rPr lang="en-US" smtClean="0"/>
              <a:t>5/26/2023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7D807A-D3EC-4DEA-86E2-120E4093F1A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6910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4b340cc3-125c-45ad-8911-9d97ae6448e0/?pbi_source=PowerPoint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4b340cc3-125c-45ad-8911-9d97ae6448e0/?pbi_source=PowerPoint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4b340cc3-125c-45ad-8911-9d97ae6448e0/?pbi_source=PowerPoint" TargetMode="External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4b340cc3-125c-45ad-8911-9d97ae6448e0/?pbi_source=PowerPoint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2000">
              <a:schemeClr val="accent1">
                <a:lumMod val="5000"/>
                <a:lumOff val="95000"/>
              </a:schemeClr>
            </a:gs>
            <a:gs pos="100000">
              <a:srgbClr val="92D05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Una rama con hojas verdes&#10;&#10;Descripción generada automáticamente con confianza media">
            <a:extLst>
              <a:ext uri="{FF2B5EF4-FFF2-40B4-BE49-F238E27FC236}">
                <a16:creationId xmlns:a16="http://schemas.microsoft.com/office/drawing/2014/main" id="{0FEBF7D5-3AE8-CCC6-C6E7-A4C0979B29B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1507" b="25202"/>
          <a:stretch>
            <a:fillRect/>
          </a:stretch>
        </p:blipFill>
        <p:spPr>
          <a:xfrm>
            <a:off x="9586610" y="1"/>
            <a:ext cx="2605390" cy="5129653"/>
          </a:xfrm>
          <a:custGeom>
            <a:avLst/>
            <a:gdLst>
              <a:gd name="connsiteX0" fmla="*/ 1823284 w 2605390"/>
              <a:gd name="connsiteY0" fmla="*/ 0 h 5129653"/>
              <a:gd name="connsiteX1" fmla="*/ 2593686 w 2605390"/>
              <a:gd name="connsiteY1" fmla="*/ 0 h 5129653"/>
              <a:gd name="connsiteX2" fmla="*/ 2605390 w 2605390"/>
              <a:gd name="connsiteY2" fmla="*/ 4610 h 5129653"/>
              <a:gd name="connsiteX3" fmla="*/ 2605390 w 2605390"/>
              <a:gd name="connsiteY3" fmla="*/ 1740859 h 5129653"/>
              <a:gd name="connsiteX4" fmla="*/ 1270655 w 2605390"/>
              <a:gd name="connsiteY4" fmla="*/ 5129653 h 5129653"/>
              <a:gd name="connsiteX5" fmla="*/ 0 w 2605390"/>
              <a:gd name="connsiteY5" fmla="*/ 4629184 h 5129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05390" h="5129653">
                <a:moveTo>
                  <a:pt x="1823284" y="0"/>
                </a:moveTo>
                <a:lnTo>
                  <a:pt x="2593686" y="0"/>
                </a:lnTo>
                <a:lnTo>
                  <a:pt x="2605390" y="4610"/>
                </a:lnTo>
                <a:lnTo>
                  <a:pt x="2605390" y="1740859"/>
                </a:lnTo>
                <a:lnTo>
                  <a:pt x="1270655" y="5129653"/>
                </a:lnTo>
                <a:lnTo>
                  <a:pt x="0" y="4629184"/>
                </a:lnTo>
                <a:close/>
              </a:path>
            </a:pathLst>
          </a:custGeom>
        </p:spPr>
      </p:pic>
      <p:pic>
        <p:nvPicPr>
          <p:cNvPr id="10" name="Imagen 9" descr="Una rama con hojas verdes&#10;&#10;Descripción generada automáticamente con confianza media">
            <a:extLst>
              <a:ext uri="{FF2B5EF4-FFF2-40B4-BE49-F238E27FC236}">
                <a16:creationId xmlns:a16="http://schemas.microsoft.com/office/drawing/2014/main" id="{4A6180EC-A8C5-8352-FB91-EDAF98344C1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0957" t="6134" r="14076" b="15237"/>
          <a:stretch>
            <a:fillRect/>
          </a:stretch>
        </p:blipFill>
        <p:spPr>
          <a:xfrm>
            <a:off x="7707533" y="420689"/>
            <a:ext cx="3197401" cy="5392338"/>
          </a:xfrm>
          <a:custGeom>
            <a:avLst/>
            <a:gdLst>
              <a:gd name="connsiteX0" fmla="*/ 1926746 w 3197401"/>
              <a:gd name="connsiteY0" fmla="*/ 0 h 5392338"/>
              <a:gd name="connsiteX1" fmla="*/ 3197401 w 3197401"/>
              <a:gd name="connsiteY1" fmla="*/ 500469 h 5392338"/>
              <a:gd name="connsiteX2" fmla="*/ 1270654 w 3197401"/>
              <a:gd name="connsiteY2" fmla="*/ 5392338 h 5392338"/>
              <a:gd name="connsiteX3" fmla="*/ 0 w 3197401"/>
              <a:gd name="connsiteY3" fmla="*/ 4891869 h 5392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97401" h="5392338">
                <a:moveTo>
                  <a:pt x="1926746" y="0"/>
                </a:moveTo>
                <a:lnTo>
                  <a:pt x="3197401" y="500469"/>
                </a:lnTo>
                <a:lnTo>
                  <a:pt x="1270654" y="5392338"/>
                </a:lnTo>
                <a:lnTo>
                  <a:pt x="0" y="4891869"/>
                </a:lnTo>
                <a:close/>
              </a:path>
            </a:pathLst>
          </a:custGeom>
        </p:spPr>
      </p:pic>
      <p:sp>
        <p:nvSpPr>
          <p:cNvPr id="20" name="CuadroTexto 19">
            <a:extLst>
              <a:ext uri="{FF2B5EF4-FFF2-40B4-BE49-F238E27FC236}">
                <a16:creationId xmlns:a16="http://schemas.microsoft.com/office/drawing/2014/main" id="{43179F3F-3A8F-6EEC-7942-3F835DBD057C}"/>
              </a:ext>
            </a:extLst>
          </p:cNvPr>
          <p:cNvSpPr txBox="1"/>
          <p:nvPr/>
        </p:nvSpPr>
        <p:spPr>
          <a:xfrm>
            <a:off x="231277" y="1629104"/>
            <a:ext cx="613575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Caracterización agraria y comportamiento de los precios mayoristas en Colombia</a:t>
            </a:r>
            <a:endParaRPr lang="es-419" sz="32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FFB22D5C-2856-7C85-A564-116AD41A3E63}"/>
              </a:ext>
            </a:extLst>
          </p:cNvPr>
          <p:cNvSpPr txBox="1"/>
          <p:nvPr/>
        </p:nvSpPr>
        <p:spPr>
          <a:xfrm>
            <a:off x="185530" y="4197844"/>
            <a:ext cx="21402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>
                <a:latin typeface="Segoe UI" panose="020B0502040204020203" pitchFamily="34" charset="0"/>
                <a:cs typeface="Segoe UI" panose="020B0502040204020203" pitchFamily="34" charset="0"/>
              </a:rPr>
              <a:t>Jorge De León</a:t>
            </a:r>
          </a:p>
          <a:p>
            <a:r>
              <a:rPr lang="es-ES" b="1">
                <a:latin typeface="Segoe UI" panose="020B0502040204020203" pitchFamily="34" charset="0"/>
                <a:cs typeface="Segoe UI" panose="020B0502040204020203" pitchFamily="34" charset="0"/>
              </a:rPr>
              <a:t>MCPP – 2023-1</a:t>
            </a:r>
            <a:endParaRPr lang="es-419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5" name="Imagen 24" descr="Imagen que contiene Texto&#10;&#10;Descripción generada automáticamente">
            <a:extLst>
              <a:ext uri="{FF2B5EF4-FFF2-40B4-BE49-F238E27FC236}">
                <a16:creationId xmlns:a16="http://schemas.microsoft.com/office/drawing/2014/main" id="{BC277335-B711-8575-C26C-0D16B7F67D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530" y="205013"/>
            <a:ext cx="2681123" cy="1035566"/>
          </a:xfrm>
          <a:prstGeom prst="rect">
            <a:avLst/>
          </a:prstGeom>
        </p:spPr>
      </p:pic>
      <p:pic>
        <p:nvPicPr>
          <p:cNvPr id="7" name="Imagen 6" descr="Una rama con hojas verdes&#10;&#10;Descripción generada automáticamente con confianza media">
            <a:extLst>
              <a:ext uri="{FF2B5EF4-FFF2-40B4-BE49-F238E27FC236}">
                <a16:creationId xmlns:a16="http://schemas.microsoft.com/office/drawing/2014/main" id="{AFEFBFF1-AC29-5402-1E64-0352FEA76DD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3014" r="26738" b="44646"/>
          <a:stretch>
            <a:fillRect/>
          </a:stretch>
        </p:blipFill>
        <p:spPr>
          <a:xfrm>
            <a:off x="6863184" y="0"/>
            <a:ext cx="2765854" cy="3796202"/>
          </a:xfrm>
          <a:custGeom>
            <a:avLst/>
            <a:gdLst>
              <a:gd name="connsiteX0" fmla="*/ 1298081 w 2765854"/>
              <a:gd name="connsiteY0" fmla="*/ 0 h 3796202"/>
              <a:gd name="connsiteX1" fmla="*/ 2765854 w 2765854"/>
              <a:gd name="connsiteY1" fmla="*/ 0 h 3796202"/>
              <a:gd name="connsiteX2" fmla="*/ 1270654 w 2765854"/>
              <a:gd name="connsiteY2" fmla="*/ 3796202 h 3796202"/>
              <a:gd name="connsiteX3" fmla="*/ 0 w 2765854"/>
              <a:gd name="connsiteY3" fmla="*/ 3295733 h 37962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65854" h="3796202">
                <a:moveTo>
                  <a:pt x="1298081" y="0"/>
                </a:moveTo>
                <a:lnTo>
                  <a:pt x="2765854" y="0"/>
                </a:lnTo>
                <a:lnTo>
                  <a:pt x="1270654" y="3796202"/>
                </a:lnTo>
                <a:lnTo>
                  <a:pt x="0" y="3295733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0727562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2000">
              <a:schemeClr val="accent1">
                <a:lumMod val="5000"/>
                <a:lumOff val="95000"/>
              </a:schemeClr>
            </a:gs>
            <a:gs pos="100000">
              <a:srgbClr val="92D05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Imagen 46" descr="Naranjas en una rama">
            <a:extLst>
              <a:ext uri="{FF2B5EF4-FFF2-40B4-BE49-F238E27FC236}">
                <a16:creationId xmlns:a16="http://schemas.microsoft.com/office/drawing/2014/main" id="{DBCB1863-E075-850B-F9C0-FA9F1091D49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9170" t="10758" r="30952" b="50000"/>
          <a:stretch>
            <a:fillRect/>
          </a:stretch>
        </p:blipFill>
        <p:spPr>
          <a:xfrm>
            <a:off x="10731500" y="2279071"/>
            <a:ext cx="1460500" cy="1365664"/>
          </a:xfrm>
          <a:custGeom>
            <a:avLst/>
            <a:gdLst>
              <a:gd name="connsiteX0" fmla="*/ 730250 w 1460500"/>
              <a:gd name="connsiteY0" fmla="*/ 0 h 1365664"/>
              <a:gd name="connsiteX1" fmla="*/ 1460500 w 1460500"/>
              <a:gd name="connsiteY1" fmla="*/ 682832 h 1365664"/>
              <a:gd name="connsiteX2" fmla="*/ 730250 w 1460500"/>
              <a:gd name="connsiteY2" fmla="*/ 1365664 h 1365664"/>
              <a:gd name="connsiteX3" fmla="*/ 0 w 1460500"/>
              <a:gd name="connsiteY3" fmla="*/ 682832 h 1365664"/>
              <a:gd name="connsiteX4" fmla="*/ 730250 w 1460500"/>
              <a:gd name="connsiteY4" fmla="*/ 0 h 1365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60500" h="1365664">
                <a:moveTo>
                  <a:pt x="730250" y="0"/>
                </a:moveTo>
                <a:cubicBezTo>
                  <a:pt x="1133556" y="0"/>
                  <a:pt x="1460500" y="305714"/>
                  <a:pt x="1460500" y="682832"/>
                </a:cubicBezTo>
                <a:cubicBezTo>
                  <a:pt x="1460500" y="1059950"/>
                  <a:pt x="1133556" y="1365664"/>
                  <a:pt x="730250" y="1365664"/>
                </a:cubicBezTo>
                <a:cubicBezTo>
                  <a:pt x="326944" y="1365664"/>
                  <a:pt x="0" y="1059950"/>
                  <a:pt x="0" y="682832"/>
                </a:cubicBezTo>
                <a:cubicBezTo>
                  <a:pt x="0" y="305714"/>
                  <a:pt x="326944" y="0"/>
                  <a:pt x="730250" y="0"/>
                </a:cubicBezTo>
                <a:close/>
              </a:path>
            </a:pathLst>
          </a:custGeom>
        </p:spPr>
      </p:pic>
      <p:pic>
        <p:nvPicPr>
          <p:cNvPr id="45" name="Imagen 44" descr="Naranjas en una rama">
            <a:extLst>
              <a:ext uri="{FF2B5EF4-FFF2-40B4-BE49-F238E27FC236}">
                <a16:creationId xmlns:a16="http://schemas.microsoft.com/office/drawing/2014/main" id="{5FA41BB8-BC3C-722F-B166-97D8C43712A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1793" t="3280" r="51832" b="64597"/>
          <a:stretch>
            <a:fillRect/>
          </a:stretch>
        </p:blipFill>
        <p:spPr>
          <a:xfrm>
            <a:off x="9454746" y="2018804"/>
            <a:ext cx="1203098" cy="1117932"/>
          </a:xfrm>
          <a:custGeom>
            <a:avLst/>
            <a:gdLst>
              <a:gd name="connsiteX0" fmla="*/ 601549 w 1203098"/>
              <a:gd name="connsiteY0" fmla="*/ 0 h 1117932"/>
              <a:gd name="connsiteX1" fmla="*/ 1203098 w 1203098"/>
              <a:gd name="connsiteY1" fmla="*/ 558966 h 1117932"/>
              <a:gd name="connsiteX2" fmla="*/ 601549 w 1203098"/>
              <a:gd name="connsiteY2" fmla="*/ 1117932 h 1117932"/>
              <a:gd name="connsiteX3" fmla="*/ 0 w 1203098"/>
              <a:gd name="connsiteY3" fmla="*/ 558966 h 1117932"/>
              <a:gd name="connsiteX4" fmla="*/ 601549 w 1203098"/>
              <a:gd name="connsiteY4" fmla="*/ 0 h 1117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3098" h="1117932">
                <a:moveTo>
                  <a:pt x="601549" y="0"/>
                </a:moveTo>
                <a:cubicBezTo>
                  <a:pt x="933775" y="0"/>
                  <a:pt x="1203098" y="250258"/>
                  <a:pt x="1203098" y="558966"/>
                </a:cubicBezTo>
                <a:cubicBezTo>
                  <a:pt x="1203098" y="867674"/>
                  <a:pt x="933775" y="1117932"/>
                  <a:pt x="601549" y="1117932"/>
                </a:cubicBezTo>
                <a:cubicBezTo>
                  <a:pt x="269323" y="1117932"/>
                  <a:pt x="0" y="867674"/>
                  <a:pt x="0" y="558966"/>
                </a:cubicBezTo>
                <a:cubicBezTo>
                  <a:pt x="0" y="250258"/>
                  <a:pt x="269323" y="0"/>
                  <a:pt x="601549" y="0"/>
                </a:cubicBezTo>
                <a:close/>
              </a:path>
            </a:pathLst>
          </a:custGeom>
        </p:spPr>
      </p:pic>
      <p:pic>
        <p:nvPicPr>
          <p:cNvPr id="43" name="Imagen 42" descr="Naranjas en una rama">
            <a:extLst>
              <a:ext uri="{FF2B5EF4-FFF2-40B4-BE49-F238E27FC236}">
                <a16:creationId xmlns:a16="http://schemas.microsoft.com/office/drawing/2014/main" id="{C5E61D13-8964-26D4-28A4-603F8603879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64" t="57464" r="78659" b="3294"/>
          <a:stretch>
            <a:fillRect/>
          </a:stretch>
        </p:blipFill>
        <p:spPr>
          <a:xfrm>
            <a:off x="7226300" y="3904506"/>
            <a:ext cx="1460500" cy="1365664"/>
          </a:xfrm>
          <a:custGeom>
            <a:avLst/>
            <a:gdLst>
              <a:gd name="connsiteX0" fmla="*/ 730250 w 1460500"/>
              <a:gd name="connsiteY0" fmla="*/ 0 h 1365664"/>
              <a:gd name="connsiteX1" fmla="*/ 1460500 w 1460500"/>
              <a:gd name="connsiteY1" fmla="*/ 682832 h 1365664"/>
              <a:gd name="connsiteX2" fmla="*/ 730250 w 1460500"/>
              <a:gd name="connsiteY2" fmla="*/ 1365664 h 1365664"/>
              <a:gd name="connsiteX3" fmla="*/ 0 w 1460500"/>
              <a:gd name="connsiteY3" fmla="*/ 682832 h 1365664"/>
              <a:gd name="connsiteX4" fmla="*/ 730250 w 1460500"/>
              <a:gd name="connsiteY4" fmla="*/ 0 h 1365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60500" h="1365664">
                <a:moveTo>
                  <a:pt x="730250" y="0"/>
                </a:moveTo>
                <a:cubicBezTo>
                  <a:pt x="1133556" y="0"/>
                  <a:pt x="1460500" y="305714"/>
                  <a:pt x="1460500" y="682832"/>
                </a:cubicBezTo>
                <a:cubicBezTo>
                  <a:pt x="1460500" y="1059950"/>
                  <a:pt x="1133556" y="1365664"/>
                  <a:pt x="730250" y="1365664"/>
                </a:cubicBezTo>
                <a:cubicBezTo>
                  <a:pt x="326944" y="1365664"/>
                  <a:pt x="0" y="1059950"/>
                  <a:pt x="0" y="682832"/>
                </a:cubicBezTo>
                <a:cubicBezTo>
                  <a:pt x="0" y="305714"/>
                  <a:pt x="326944" y="0"/>
                  <a:pt x="730250" y="0"/>
                </a:cubicBezTo>
                <a:close/>
              </a:path>
            </a:pathLst>
          </a:custGeom>
        </p:spPr>
      </p:pic>
      <p:pic>
        <p:nvPicPr>
          <p:cNvPr id="41" name="Imagen 40" descr="Naranjas en una rama">
            <a:extLst>
              <a:ext uri="{FF2B5EF4-FFF2-40B4-BE49-F238E27FC236}">
                <a16:creationId xmlns:a16="http://schemas.microsoft.com/office/drawing/2014/main" id="{C7C953D6-38A8-74DE-65D9-5E3B5506D1F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4971" t="38682" r="46163" b="3294"/>
          <a:stretch>
            <a:fillRect/>
          </a:stretch>
        </p:blipFill>
        <p:spPr>
          <a:xfrm>
            <a:off x="8953500" y="3250869"/>
            <a:ext cx="2120900" cy="2019300"/>
          </a:xfrm>
          <a:custGeom>
            <a:avLst/>
            <a:gdLst>
              <a:gd name="connsiteX0" fmla="*/ 1060450 w 2120900"/>
              <a:gd name="connsiteY0" fmla="*/ 0 h 2019300"/>
              <a:gd name="connsiteX1" fmla="*/ 2120900 w 2120900"/>
              <a:gd name="connsiteY1" fmla="*/ 1009650 h 2019300"/>
              <a:gd name="connsiteX2" fmla="*/ 1060450 w 2120900"/>
              <a:gd name="connsiteY2" fmla="*/ 2019300 h 2019300"/>
              <a:gd name="connsiteX3" fmla="*/ 0 w 2120900"/>
              <a:gd name="connsiteY3" fmla="*/ 1009650 h 2019300"/>
              <a:gd name="connsiteX4" fmla="*/ 1060450 w 2120900"/>
              <a:gd name="connsiteY4" fmla="*/ 0 h 201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20900" h="2019300">
                <a:moveTo>
                  <a:pt x="1060450" y="0"/>
                </a:moveTo>
                <a:cubicBezTo>
                  <a:pt x="1646120" y="0"/>
                  <a:pt x="2120900" y="452036"/>
                  <a:pt x="2120900" y="1009650"/>
                </a:cubicBezTo>
                <a:cubicBezTo>
                  <a:pt x="2120900" y="1567264"/>
                  <a:pt x="1646120" y="2019300"/>
                  <a:pt x="1060450" y="2019300"/>
                </a:cubicBezTo>
                <a:cubicBezTo>
                  <a:pt x="474780" y="2019300"/>
                  <a:pt x="0" y="1567264"/>
                  <a:pt x="0" y="1009650"/>
                </a:cubicBezTo>
                <a:cubicBezTo>
                  <a:pt x="0" y="452036"/>
                  <a:pt x="474780" y="0"/>
                  <a:pt x="1060450" y="0"/>
                </a:cubicBezTo>
                <a:close/>
              </a:path>
            </a:pathLst>
          </a:custGeom>
        </p:spPr>
      </p:pic>
      <p:pic>
        <p:nvPicPr>
          <p:cNvPr id="25" name="Imagen 24" descr="Imagen que contiene Texto&#10;&#10;Descripción generada automáticamente">
            <a:extLst>
              <a:ext uri="{FF2B5EF4-FFF2-40B4-BE49-F238E27FC236}">
                <a16:creationId xmlns:a16="http://schemas.microsoft.com/office/drawing/2014/main" id="{BC277335-B711-8575-C26C-0D16B7F67D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530" y="205013"/>
            <a:ext cx="2681123" cy="1035566"/>
          </a:xfrm>
          <a:prstGeom prst="rect">
            <a:avLst/>
          </a:prstGeom>
        </p:spPr>
      </p:pic>
      <p:pic>
        <p:nvPicPr>
          <p:cNvPr id="39" name="Imagen 38" descr="Naranjas en una rama">
            <a:extLst>
              <a:ext uri="{FF2B5EF4-FFF2-40B4-BE49-F238E27FC236}">
                <a16:creationId xmlns:a16="http://schemas.microsoft.com/office/drawing/2014/main" id="{8C9A3724-B038-C8F2-8B82-D0D852BBC47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64" r="69670" b="41976"/>
          <a:stretch>
            <a:fillRect/>
          </a:stretch>
        </p:blipFill>
        <p:spPr>
          <a:xfrm>
            <a:off x="7226300" y="1904669"/>
            <a:ext cx="2120900" cy="2019300"/>
          </a:xfrm>
          <a:custGeom>
            <a:avLst/>
            <a:gdLst>
              <a:gd name="connsiteX0" fmla="*/ 1060450 w 2120900"/>
              <a:gd name="connsiteY0" fmla="*/ 0 h 2019300"/>
              <a:gd name="connsiteX1" fmla="*/ 2120900 w 2120900"/>
              <a:gd name="connsiteY1" fmla="*/ 1009650 h 2019300"/>
              <a:gd name="connsiteX2" fmla="*/ 1060450 w 2120900"/>
              <a:gd name="connsiteY2" fmla="*/ 2019300 h 2019300"/>
              <a:gd name="connsiteX3" fmla="*/ 0 w 2120900"/>
              <a:gd name="connsiteY3" fmla="*/ 1009650 h 2019300"/>
              <a:gd name="connsiteX4" fmla="*/ 1060450 w 2120900"/>
              <a:gd name="connsiteY4" fmla="*/ 0 h 201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20900" h="2019300">
                <a:moveTo>
                  <a:pt x="1060450" y="0"/>
                </a:moveTo>
                <a:cubicBezTo>
                  <a:pt x="1646120" y="0"/>
                  <a:pt x="2120900" y="452036"/>
                  <a:pt x="2120900" y="1009650"/>
                </a:cubicBezTo>
                <a:cubicBezTo>
                  <a:pt x="2120900" y="1567264"/>
                  <a:pt x="1646120" y="2019300"/>
                  <a:pt x="1060450" y="2019300"/>
                </a:cubicBezTo>
                <a:cubicBezTo>
                  <a:pt x="474780" y="2019300"/>
                  <a:pt x="0" y="1567264"/>
                  <a:pt x="0" y="1009650"/>
                </a:cubicBezTo>
                <a:cubicBezTo>
                  <a:pt x="0" y="452036"/>
                  <a:pt x="474780" y="0"/>
                  <a:pt x="1060450" y="0"/>
                </a:cubicBezTo>
                <a:close/>
              </a:path>
            </a:pathLst>
          </a:custGeom>
        </p:spPr>
      </p:pic>
      <p:graphicFrame>
        <p:nvGraphicFramePr>
          <p:cNvPr id="19" name="Diagrama 18">
            <a:extLst>
              <a:ext uri="{FF2B5EF4-FFF2-40B4-BE49-F238E27FC236}">
                <a16:creationId xmlns:a16="http://schemas.microsoft.com/office/drawing/2014/main" id="{A1B0CDBF-4DAF-647E-6869-86D70D923BE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53025010"/>
              </p:ext>
            </p:extLst>
          </p:nvPr>
        </p:nvGraphicFramePr>
        <p:xfrm>
          <a:off x="185530" y="1615044"/>
          <a:ext cx="6457146" cy="42941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0620260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 title="This slide contains the following visuals: filledMap ,image ,filledMap ,textbox. Please refer to the notes on this slide for details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0"/>
            <a:ext cx="12020550" cy="6858000"/>
          </a:xfrm>
          <a:prstGeom prst="rect">
            <a:avLst/>
          </a:prstGeom>
          <a:noFill/>
        </p:spPr>
      </p:pic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Mapas - Uso del suelo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5A3F642E-35C8-2491-3A2D-B399794E7638}"/>
              </a:ext>
            </a:extLst>
          </p:cNvPr>
          <p:cNvSpPr/>
          <p:nvPr/>
        </p:nvSpPr>
        <p:spPr>
          <a:xfrm>
            <a:off x="0" y="774700"/>
            <a:ext cx="12192000" cy="60833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pic>
        <p:nvPicPr>
          <p:cNvPr id="10" name="Imagen 9" descr="Mapa&#10;&#10;Descripción generada automáticamente">
            <a:extLst>
              <a:ext uri="{FF2B5EF4-FFF2-40B4-BE49-F238E27FC236}">
                <a16:creationId xmlns:a16="http://schemas.microsoft.com/office/drawing/2014/main" id="{2CF3F296-A1D9-B27B-5B95-A1645F680E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4360" y="1341078"/>
            <a:ext cx="3991040" cy="5478883"/>
          </a:xfrm>
          <a:prstGeom prst="rect">
            <a:avLst/>
          </a:prstGeom>
        </p:spPr>
      </p:pic>
      <p:pic>
        <p:nvPicPr>
          <p:cNvPr id="12" name="Imagen 11" descr="Mapa&#10;&#10;Descripción generada automáticamente">
            <a:extLst>
              <a:ext uri="{FF2B5EF4-FFF2-40B4-BE49-F238E27FC236}">
                <a16:creationId xmlns:a16="http://schemas.microsoft.com/office/drawing/2014/main" id="{868AE89F-BDE6-92B5-F2F1-8A75D2DBEA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75460" y="1303041"/>
            <a:ext cx="3991039" cy="5554959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C55BE175-3B4B-20A8-0128-36F58A0AB5CC}"/>
              </a:ext>
            </a:extLst>
          </p:cNvPr>
          <p:cNvSpPr txBox="1"/>
          <p:nvPr/>
        </p:nvSpPr>
        <p:spPr>
          <a:xfrm>
            <a:off x="1747630" y="905384"/>
            <a:ext cx="3357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latin typeface="Segoe UI" panose="020B0502040204020203" pitchFamily="34" charset="0"/>
                <a:cs typeface="Segoe UI" panose="020B0502040204020203" pitchFamily="34" charset="0"/>
              </a:rPr>
              <a:t>Total UPA por region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001C9B1A-3813-77C8-2FFA-3F590D5DD80D}"/>
              </a:ext>
            </a:extLst>
          </p:cNvPr>
          <p:cNvSpPr txBox="1"/>
          <p:nvPr/>
        </p:nvSpPr>
        <p:spPr>
          <a:xfrm>
            <a:off x="8008729" y="873666"/>
            <a:ext cx="3357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latin typeface="Segoe UI" panose="020B0502040204020203" pitchFamily="34" charset="0"/>
                <a:cs typeface="Segoe UI" panose="020B0502040204020203" pitchFamily="34" charset="0"/>
              </a:rPr>
              <a:t>Hectáreas promedio UPA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 title="This slide contains the following visuals: filledMap ,image ,filledMap ,textbox. Please refer to the notes on this slide for details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0"/>
            <a:ext cx="12020550" cy="6858000"/>
          </a:xfrm>
          <a:prstGeom prst="rect">
            <a:avLst/>
          </a:prstGeom>
          <a:noFill/>
        </p:spPr>
      </p:pic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Mapas - Uso del suelo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5A3F642E-35C8-2491-3A2D-B399794E7638}"/>
              </a:ext>
            </a:extLst>
          </p:cNvPr>
          <p:cNvSpPr/>
          <p:nvPr/>
        </p:nvSpPr>
        <p:spPr>
          <a:xfrm>
            <a:off x="0" y="774700"/>
            <a:ext cx="12192000" cy="60833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C55BE175-3B4B-20A8-0128-36F58A0AB5CC}"/>
              </a:ext>
            </a:extLst>
          </p:cNvPr>
          <p:cNvSpPr txBox="1"/>
          <p:nvPr/>
        </p:nvSpPr>
        <p:spPr>
          <a:xfrm>
            <a:off x="1439759" y="1058332"/>
            <a:ext cx="3357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latin typeface="Segoe UI" panose="020B0502040204020203" pitchFamily="34" charset="0"/>
                <a:cs typeface="Segoe UI" panose="020B0502040204020203" pitchFamily="34" charset="0"/>
              </a:rPr>
              <a:t>Infraestructura agropecuaria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001C9B1A-3813-77C8-2FFA-3F590D5DD80D}"/>
              </a:ext>
            </a:extLst>
          </p:cNvPr>
          <p:cNvSpPr txBox="1"/>
          <p:nvPr/>
        </p:nvSpPr>
        <p:spPr>
          <a:xfrm>
            <a:off x="7907129" y="1058332"/>
            <a:ext cx="3357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latin typeface="Segoe UI" panose="020B0502040204020203" pitchFamily="34" charset="0"/>
                <a:cs typeface="Segoe UI" panose="020B0502040204020203" pitchFamily="34" charset="0"/>
              </a:rPr>
              <a:t>Hectáreas de uso agrícola</a:t>
            </a:r>
          </a:p>
        </p:txBody>
      </p:sp>
      <p:pic>
        <p:nvPicPr>
          <p:cNvPr id="5" name="Imagen 4" descr="Mapa&#10;&#10;Descripción generada automáticamente">
            <a:extLst>
              <a:ext uri="{FF2B5EF4-FFF2-40B4-BE49-F238E27FC236}">
                <a16:creationId xmlns:a16="http://schemas.microsoft.com/office/drawing/2014/main" id="{CEC040E8-B0A3-02BC-9DA5-9FA1E1EBCF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8388" y="1587412"/>
            <a:ext cx="4100512" cy="5185660"/>
          </a:xfrm>
          <a:prstGeom prst="rect">
            <a:avLst/>
          </a:prstGeom>
        </p:spPr>
      </p:pic>
      <p:pic>
        <p:nvPicPr>
          <p:cNvPr id="7" name="Imagen 6" descr="Mapa&#10;&#10;Descripción generada automáticamente">
            <a:extLst>
              <a:ext uri="{FF2B5EF4-FFF2-40B4-BE49-F238E27FC236}">
                <a16:creationId xmlns:a16="http://schemas.microsoft.com/office/drawing/2014/main" id="{113C76E0-A6DA-258A-DAC3-BDE3D7FB83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21509" y="1587412"/>
            <a:ext cx="3844990" cy="5133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9975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 title="This slide contains the following visuals: filledMap ,image ,filledMap ,textbox. Please refer to the notes on this slide for details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0"/>
            <a:ext cx="12020550" cy="6858000"/>
          </a:xfrm>
          <a:prstGeom prst="rect">
            <a:avLst/>
          </a:prstGeom>
          <a:noFill/>
        </p:spPr>
      </p:pic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Mapas - Uso del suelo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5A3F642E-35C8-2491-3A2D-B399794E7638}"/>
              </a:ext>
            </a:extLst>
          </p:cNvPr>
          <p:cNvSpPr/>
          <p:nvPr/>
        </p:nvSpPr>
        <p:spPr>
          <a:xfrm>
            <a:off x="0" y="774700"/>
            <a:ext cx="12192000" cy="60833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C55BE175-3B4B-20A8-0128-36F58A0AB5CC}"/>
              </a:ext>
            </a:extLst>
          </p:cNvPr>
          <p:cNvSpPr txBox="1"/>
          <p:nvPr/>
        </p:nvSpPr>
        <p:spPr>
          <a:xfrm>
            <a:off x="233259" y="1058332"/>
            <a:ext cx="3357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latin typeface="Segoe UI" panose="020B0502040204020203" pitchFamily="34" charset="0"/>
                <a:cs typeface="Segoe UI" panose="020B0502040204020203" pitchFamily="34" charset="0"/>
              </a:rPr>
              <a:t>Cultivos permanentes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001C9B1A-3813-77C8-2FFA-3F590D5DD80D}"/>
              </a:ext>
            </a:extLst>
          </p:cNvPr>
          <p:cNvSpPr txBox="1"/>
          <p:nvPr/>
        </p:nvSpPr>
        <p:spPr>
          <a:xfrm>
            <a:off x="5057359" y="1088996"/>
            <a:ext cx="3357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latin typeface="Segoe UI" panose="020B0502040204020203" pitchFamily="34" charset="0"/>
                <a:cs typeface="Segoe UI" panose="020B0502040204020203" pitchFamily="34" charset="0"/>
              </a:rPr>
              <a:t>Actividad pecuaria</a:t>
            </a:r>
          </a:p>
        </p:txBody>
      </p:sp>
      <p:pic>
        <p:nvPicPr>
          <p:cNvPr id="6" name="Imagen 5" descr="Mapa&#10;&#10;Descripción generada automáticamente">
            <a:extLst>
              <a:ext uri="{FF2B5EF4-FFF2-40B4-BE49-F238E27FC236}">
                <a16:creationId xmlns:a16="http://schemas.microsoft.com/office/drawing/2014/main" id="{EC1BF043-4E7D-EA92-1837-7BA06C7917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533420"/>
            <a:ext cx="3797300" cy="5268548"/>
          </a:xfrm>
          <a:prstGeom prst="rect">
            <a:avLst/>
          </a:prstGeom>
        </p:spPr>
      </p:pic>
      <p:pic>
        <p:nvPicPr>
          <p:cNvPr id="10" name="Imagen 9" descr="Mapa&#10;&#10;Descripción generada automáticamente">
            <a:extLst>
              <a:ext uri="{FF2B5EF4-FFF2-40B4-BE49-F238E27FC236}">
                <a16:creationId xmlns:a16="http://schemas.microsoft.com/office/drawing/2014/main" id="{72E665BB-7117-FC4F-EB9B-1DED9E4A2C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13481" y="1533420"/>
            <a:ext cx="3745987" cy="5268548"/>
          </a:xfrm>
          <a:prstGeom prst="rect">
            <a:avLst/>
          </a:prstGeom>
        </p:spPr>
      </p:pic>
      <p:pic>
        <p:nvPicPr>
          <p:cNvPr id="12" name="Imagen 11" descr="Mapa&#10;&#10;Descripción generada automáticamente">
            <a:extLst>
              <a:ext uri="{FF2B5EF4-FFF2-40B4-BE49-F238E27FC236}">
                <a16:creationId xmlns:a16="http://schemas.microsoft.com/office/drawing/2014/main" id="{BEEE19EA-B02E-98C8-3608-AADFA77425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56682" y="1533420"/>
            <a:ext cx="3816268" cy="5268548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752A607C-7B0B-1E4B-4AC3-FC5AA91B2DE4}"/>
              </a:ext>
            </a:extLst>
          </p:cNvPr>
          <p:cNvSpPr txBox="1"/>
          <p:nvPr/>
        </p:nvSpPr>
        <p:spPr>
          <a:xfrm>
            <a:off x="9146759" y="1056730"/>
            <a:ext cx="3357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latin typeface="Segoe UI" panose="020B0502040204020203" pitchFamily="34" charset="0"/>
                <a:cs typeface="Segoe UI" panose="020B0502040204020203" pitchFamily="34" charset="0"/>
              </a:rPr>
              <a:t>Transitorios + barbecho</a:t>
            </a:r>
          </a:p>
        </p:txBody>
      </p:sp>
    </p:spTree>
    <p:extLst>
      <p:ext uri="{BB962C8B-B14F-4D97-AF65-F5344CB8AC3E}">
        <p14:creationId xmlns:p14="http://schemas.microsoft.com/office/powerpoint/2010/main" val="1505829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 title="This slide contains the following visuals: image ,textbox ,Precio región Caribe ,slicer ,Precio región pacifico ,Precio Eje cafetero y Antioquia ,Precio región Central. Please refer to the notes on this slide for details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0"/>
            <a:ext cx="12020550" cy="6858000"/>
          </a:xfrm>
          <a:prstGeom prst="rect">
            <a:avLst/>
          </a:prstGeom>
          <a:noFill/>
        </p:spPr>
      </p:pic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Relación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Imagen 66" descr="Banca de madera junto a fruta&#10;&#10;Descripción generada automáticamente con confianza media">
            <a:extLst>
              <a:ext uri="{FF2B5EF4-FFF2-40B4-BE49-F238E27FC236}">
                <a16:creationId xmlns:a16="http://schemas.microsoft.com/office/drawing/2014/main" id="{FDDC54AF-BD8C-D00C-788D-22B56D62A46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4099" t="81551" r="32045"/>
          <a:stretch>
            <a:fillRect/>
          </a:stretch>
        </p:blipFill>
        <p:spPr>
          <a:xfrm>
            <a:off x="8595755" y="5633359"/>
            <a:ext cx="2481942" cy="1265199"/>
          </a:xfrm>
          <a:custGeom>
            <a:avLst/>
            <a:gdLst>
              <a:gd name="connsiteX0" fmla="*/ 516577 w 2481942"/>
              <a:gd name="connsiteY0" fmla="*/ 0 h 1265199"/>
              <a:gd name="connsiteX1" fmla="*/ 1965366 w 2481942"/>
              <a:gd name="connsiteY1" fmla="*/ 0 h 1265199"/>
              <a:gd name="connsiteX2" fmla="*/ 2481942 w 2481942"/>
              <a:gd name="connsiteY2" fmla="*/ 1033153 h 1265199"/>
              <a:gd name="connsiteX3" fmla="*/ 2365919 w 2481942"/>
              <a:gd name="connsiteY3" fmla="*/ 1265199 h 1265199"/>
              <a:gd name="connsiteX4" fmla="*/ 116023 w 2481942"/>
              <a:gd name="connsiteY4" fmla="*/ 1265199 h 1265199"/>
              <a:gd name="connsiteX5" fmla="*/ 0 w 2481942"/>
              <a:gd name="connsiteY5" fmla="*/ 1033153 h 1265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81942" h="1265199">
                <a:moveTo>
                  <a:pt x="516577" y="0"/>
                </a:moveTo>
                <a:lnTo>
                  <a:pt x="1965366" y="0"/>
                </a:lnTo>
                <a:lnTo>
                  <a:pt x="2481942" y="1033153"/>
                </a:lnTo>
                <a:lnTo>
                  <a:pt x="2365919" y="1265199"/>
                </a:lnTo>
                <a:lnTo>
                  <a:pt x="116023" y="1265199"/>
                </a:lnTo>
                <a:lnTo>
                  <a:pt x="0" y="1033153"/>
                </a:lnTo>
                <a:close/>
              </a:path>
            </a:pathLst>
          </a:custGeom>
        </p:spPr>
      </p:pic>
      <p:pic>
        <p:nvPicPr>
          <p:cNvPr id="65" name="Imagen 64" descr="Banca de madera junto a fruta&#10;&#10;Descripción generada automáticamente con confianza media">
            <a:extLst>
              <a:ext uri="{FF2B5EF4-FFF2-40B4-BE49-F238E27FC236}">
                <a16:creationId xmlns:a16="http://schemas.microsoft.com/office/drawing/2014/main" id="{487307FD-0546-19CF-57A1-7A3FCC826E5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110" t="65453" r="61034" b="4417"/>
          <a:stretch>
            <a:fillRect/>
          </a:stretch>
        </p:blipFill>
        <p:spPr>
          <a:xfrm>
            <a:off x="6470591" y="4529343"/>
            <a:ext cx="2481942" cy="2066306"/>
          </a:xfrm>
          <a:custGeom>
            <a:avLst/>
            <a:gdLst>
              <a:gd name="connsiteX0" fmla="*/ 516577 w 2481942"/>
              <a:gd name="connsiteY0" fmla="*/ 0 h 2066306"/>
              <a:gd name="connsiteX1" fmla="*/ 1965366 w 2481942"/>
              <a:gd name="connsiteY1" fmla="*/ 0 h 2066306"/>
              <a:gd name="connsiteX2" fmla="*/ 2481942 w 2481942"/>
              <a:gd name="connsiteY2" fmla="*/ 1033153 h 2066306"/>
              <a:gd name="connsiteX3" fmla="*/ 1965366 w 2481942"/>
              <a:gd name="connsiteY3" fmla="*/ 2066306 h 2066306"/>
              <a:gd name="connsiteX4" fmla="*/ 516577 w 2481942"/>
              <a:gd name="connsiteY4" fmla="*/ 2066306 h 2066306"/>
              <a:gd name="connsiteX5" fmla="*/ 0 w 2481942"/>
              <a:gd name="connsiteY5" fmla="*/ 1033153 h 2066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81942" h="2066306">
                <a:moveTo>
                  <a:pt x="516577" y="0"/>
                </a:moveTo>
                <a:lnTo>
                  <a:pt x="1965366" y="0"/>
                </a:lnTo>
                <a:lnTo>
                  <a:pt x="2481942" y="1033153"/>
                </a:lnTo>
                <a:lnTo>
                  <a:pt x="1965366" y="2066306"/>
                </a:lnTo>
                <a:lnTo>
                  <a:pt x="516577" y="2066306"/>
                </a:lnTo>
                <a:lnTo>
                  <a:pt x="0" y="1033153"/>
                </a:lnTo>
                <a:close/>
              </a:path>
            </a:pathLst>
          </a:custGeom>
        </p:spPr>
      </p:pic>
      <p:pic>
        <p:nvPicPr>
          <p:cNvPr id="63" name="Imagen 62" descr="Banca de madera junto a fruta&#10;&#10;Descripción generada automáticamente con confianza media">
            <a:extLst>
              <a:ext uri="{FF2B5EF4-FFF2-40B4-BE49-F238E27FC236}">
                <a16:creationId xmlns:a16="http://schemas.microsoft.com/office/drawing/2014/main" id="{2D531B97-A74C-BBCE-8D2D-DB86592D7FB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3393" t="65453" r="2751" b="4417"/>
          <a:stretch>
            <a:fillRect/>
          </a:stretch>
        </p:blipFill>
        <p:spPr>
          <a:xfrm>
            <a:off x="10743209" y="4529343"/>
            <a:ext cx="2481942" cy="2066306"/>
          </a:xfrm>
          <a:custGeom>
            <a:avLst/>
            <a:gdLst>
              <a:gd name="connsiteX0" fmla="*/ 516577 w 2481942"/>
              <a:gd name="connsiteY0" fmla="*/ 0 h 2066306"/>
              <a:gd name="connsiteX1" fmla="*/ 1965366 w 2481942"/>
              <a:gd name="connsiteY1" fmla="*/ 0 h 2066306"/>
              <a:gd name="connsiteX2" fmla="*/ 2481942 w 2481942"/>
              <a:gd name="connsiteY2" fmla="*/ 1033153 h 2066306"/>
              <a:gd name="connsiteX3" fmla="*/ 1965366 w 2481942"/>
              <a:gd name="connsiteY3" fmla="*/ 2066306 h 2066306"/>
              <a:gd name="connsiteX4" fmla="*/ 516577 w 2481942"/>
              <a:gd name="connsiteY4" fmla="*/ 2066306 h 2066306"/>
              <a:gd name="connsiteX5" fmla="*/ 0 w 2481942"/>
              <a:gd name="connsiteY5" fmla="*/ 1033153 h 2066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81942" h="2066306">
                <a:moveTo>
                  <a:pt x="516577" y="0"/>
                </a:moveTo>
                <a:lnTo>
                  <a:pt x="1965366" y="0"/>
                </a:lnTo>
                <a:lnTo>
                  <a:pt x="2481942" y="1033153"/>
                </a:lnTo>
                <a:lnTo>
                  <a:pt x="1965366" y="2066306"/>
                </a:lnTo>
                <a:lnTo>
                  <a:pt x="516577" y="2066306"/>
                </a:lnTo>
                <a:lnTo>
                  <a:pt x="0" y="1033153"/>
                </a:lnTo>
                <a:close/>
              </a:path>
            </a:pathLst>
          </a:custGeom>
        </p:spPr>
      </p:pic>
      <p:pic>
        <p:nvPicPr>
          <p:cNvPr id="61" name="Imagen 60" descr="Banca de madera junto a fruta&#10;&#10;Descripción generada automáticamente con confianza media">
            <a:extLst>
              <a:ext uri="{FF2B5EF4-FFF2-40B4-BE49-F238E27FC236}">
                <a16:creationId xmlns:a16="http://schemas.microsoft.com/office/drawing/2014/main" id="{7E7DF068-41C3-ED02-7432-457ADC9415D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806" t="32580" r="61338" b="37290"/>
          <a:stretch>
            <a:fillRect/>
          </a:stretch>
        </p:blipFill>
        <p:spPr>
          <a:xfrm>
            <a:off x="6448301" y="2274885"/>
            <a:ext cx="2481942" cy="2066306"/>
          </a:xfrm>
          <a:custGeom>
            <a:avLst/>
            <a:gdLst>
              <a:gd name="connsiteX0" fmla="*/ 516577 w 2481942"/>
              <a:gd name="connsiteY0" fmla="*/ 0 h 2066306"/>
              <a:gd name="connsiteX1" fmla="*/ 1965366 w 2481942"/>
              <a:gd name="connsiteY1" fmla="*/ 0 h 2066306"/>
              <a:gd name="connsiteX2" fmla="*/ 2481942 w 2481942"/>
              <a:gd name="connsiteY2" fmla="*/ 1033153 h 2066306"/>
              <a:gd name="connsiteX3" fmla="*/ 1965366 w 2481942"/>
              <a:gd name="connsiteY3" fmla="*/ 2066306 h 2066306"/>
              <a:gd name="connsiteX4" fmla="*/ 516577 w 2481942"/>
              <a:gd name="connsiteY4" fmla="*/ 2066306 h 2066306"/>
              <a:gd name="connsiteX5" fmla="*/ 0 w 2481942"/>
              <a:gd name="connsiteY5" fmla="*/ 1033153 h 2066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81942" h="2066306">
                <a:moveTo>
                  <a:pt x="516577" y="0"/>
                </a:moveTo>
                <a:lnTo>
                  <a:pt x="1965366" y="0"/>
                </a:lnTo>
                <a:lnTo>
                  <a:pt x="2481942" y="1033153"/>
                </a:lnTo>
                <a:lnTo>
                  <a:pt x="1965366" y="2066306"/>
                </a:lnTo>
                <a:lnTo>
                  <a:pt x="516577" y="2066306"/>
                </a:lnTo>
                <a:lnTo>
                  <a:pt x="0" y="1033153"/>
                </a:lnTo>
                <a:close/>
              </a:path>
            </a:pathLst>
          </a:custGeom>
        </p:spPr>
      </p:pic>
      <p:pic>
        <p:nvPicPr>
          <p:cNvPr id="59" name="Imagen 58" descr="Banca de madera junto a fruta&#10;&#10;Descripción generada automáticamente con confianza media">
            <a:extLst>
              <a:ext uri="{FF2B5EF4-FFF2-40B4-BE49-F238E27FC236}">
                <a16:creationId xmlns:a16="http://schemas.microsoft.com/office/drawing/2014/main" id="{C0F52161-0764-E84F-1330-2DB3ED1A8A7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4099" t="49409" r="32045" b="20462"/>
          <a:stretch>
            <a:fillRect/>
          </a:stretch>
        </p:blipFill>
        <p:spPr>
          <a:xfrm>
            <a:off x="8595755" y="3429000"/>
            <a:ext cx="2481942" cy="2066306"/>
          </a:xfrm>
          <a:custGeom>
            <a:avLst/>
            <a:gdLst>
              <a:gd name="connsiteX0" fmla="*/ 516577 w 2481942"/>
              <a:gd name="connsiteY0" fmla="*/ 0 h 2066306"/>
              <a:gd name="connsiteX1" fmla="*/ 1965366 w 2481942"/>
              <a:gd name="connsiteY1" fmla="*/ 0 h 2066306"/>
              <a:gd name="connsiteX2" fmla="*/ 2481942 w 2481942"/>
              <a:gd name="connsiteY2" fmla="*/ 1033153 h 2066306"/>
              <a:gd name="connsiteX3" fmla="*/ 1965366 w 2481942"/>
              <a:gd name="connsiteY3" fmla="*/ 2066306 h 2066306"/>
              <a:gd name="connsiteX4" fmla="*/ 516577 w 2481942"/>
              <a:gd name="connsiteY4" fmla="*/ 2066306 h 2066306"/>
              <a:gd name="connsiteX5" fmla="*/ 0 w 2481942"/>
              <a:gd name="connsiteY5" fmla="*/ 1033153 h 2066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81942" h="2066306">
                <a:moveTo>
                  <a:pt x="516577" y="0"/>
                </a:moveTo>
                <a:lnTo>
                  <a:pt x="1965366" y="0"/>
                </a:lnTo>
                <a:lnTo>
                  <a:pt x="2481942" y="1033153"/>
                </a:lnTo>
                <a:lnTo>
                  <a:pt x="1965366" y="2066306"/>
                </a:lnTo>
                <a:lnTo>
                  <a:pt x="516577" y="2066306"/>
                </a:lnTo>
                <a:lnTo>
                  <a:pt x="0" y="1033153"/>
                </a:lnTo>
                <a:close/>
              </a:path>
            </a:pathLst>
          </a:custGeom>
        </p:spPr>
      </p:pic>
      <p:pic>
        <p:nvPicPr>
          <p:cNvPr id="57" name="Imagen 56" descr="Banca de madera junto a fruta&#10;&#10;Descripción generada automáticamente con confianza media">
            <a:extLst>
              <a:ext uri="{FF2B5EF4-FFF2-40B4-BE49-F238E27FC236}">
                <a16:creationId xmlns:a16="http://schemas.microsoft.com/office/drawing/2014/main" id="{E11CE441-BF13-79DE-891A-9343AB89246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3393" t="32331" r="2751" b="37539"/>
          <a:stretch>
            <a:fillRect/>
          </a:stretch>
        </p:blipFill>
        <p:spPr>
          <a:xfrm>
            <a:off x="10743209" y="2257795"/>
            <a:ext cx="2481942" cy="2066306"/>
          </a:xfrm>
          <a:custGeom>
            <a:avLst/>
            <a:gdLst>
              <a:gd name="connsiteX0" fmla="*/ 516577 w 2481942"/>
              <a:gd name="connsiteY0" fmla="*/ 0 h 2066306"/>
              <a:gd name="connsiteX1" fmla="*/ 1965366 w 2481942"/>
              <a:gd name="connsiteY1" fmla="*/ 0 h 2066306"/>
              <a:gd name="connsiteX2" fmla="*/ 2481942 w 2481942"/>
              <a:gd name="connsiteY2" fmla="*/ 1033153 h 2066306"/>
              <a:gd name="connsiteX3" fmla="*/ 1965366 w 2481942"/>
              <a:gd name="connsiteY3" fmla="*/ 2066306 h 2066306"/>
              <a:gd name="connsiteX4" fmla="*/ 516577 w 2481942"/>
              <a:gd name="connsiteY4" fmla="*/ 2066306 h 2066306"/>
              <a:gd name="connsiteX5" fmla="*/ 0 w 2481942"/>
              <a:gd name="connsiteY5" fmla="*/ 1033153 h 2066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81942" h="2066306">
                <a:moveTo>
                  <a:pt x="516577" y="0"/>
                </a:moveTo>
                <a:lnTo>
                  <a:pt x="1965366" y="0"/>
                </a:lnTo>
                <a:lnTo>
                  <a:pt x="2481942" y="1033153"/>
                </a:lnTo>
                <a:lnTo>
                  <a:pt x="1965366" y="2066306"/>
                </a:lnTo>
                <a:lnTo>
                  <a:pt x="516577" y="2066306"/>
                </a:lnTo>
                <a:lnTo>
                  <a:pt x="0" y="1033153"/>
                </a:lnTo>
                <a:close/>
              </a:path>
            </a:pathLst>
          </a:custGeom>
        </p:spPr>
      </p:pic>
      <p:pic>
        <p:nvPicPr>
          <p:cNvPr id="55" name="Imagen 54" descr="Banca de madera junto a fruta&#10;&#10;Descripción generada automáticamente con confianza media">
            <a:extLst>
              <a:ext uri="{FF2B5EF4-FFF2-40B4-BE49-F238E27FC236}">
                <a16:creationId xmlns:a16="http://schemas.microsoft.com/office/drawing/2014/main" id="{3E952E25-C284-2A77-1C9F-4988CBC0C7F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3393" r="2751" b="70662"/>
          <a:stretch>
            <a:fillRect/>
          </a:stretch>
        </p:blipFill>
        <p:spPr>
          <a:xfrm>
            <a:off x="10743209" y="40557"/>
            <a:ext cx="2481942" cy="2011996"/>
          </a:xfrm>
          <a:custGeom>
            <a:avLst/>
            <a:gdLst>
              <a:gd name="connsiteX0" fmla="*/ 489422 w 2481942"/>
              <a:gd name="connsiteY0" fmla="*/ 0 h 2011996"/>
              <a:gd name="connsiteX1" fmla="*/ 1992521 w 2481942"/>
              <a:gd name="connsiteY1" fmla="*/ 0 h 2011996"/>
              <a:gd name="connsiteX2" fmla="*/ 2481942 w 2481942"/>
              <a:gd name="connsiteY2" fmla="*/ 978843 h 2011996"/>
              <a:gd name="connsiteX3" fmla="*/ 1965366 w 2481942"/>
              <a:gd name="connsiteY3" fmla="*/ 2011996 h 2011996"/>
              <a:gd name="connsiteX4" fmla="*/ 516577 w 2481942"/>
              <a:gd name="connsiteY4" fmla="*/ 2011996 h 2011996"/>
              <a:gd name="connsiteX5" fmla="*/ 0 w 2481942"/>
              <a:gd name="connsiteY5" fmla="*/ 978843 h 2011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81942" h="2011996">
                <a:moveTo>
                  <a:pt x="489422" y="0"/>
                </a:moveTo>
                <a:lnTo>
                  <a:pt x="1992521" y="0"/>
                </a:lnTo>
                <a:lnTo>
                  <a:pt x="2481942" y="978843"/>
                </a:lnTo>
                <a:lnTo>
                  <a:pt x="1965366" y="2011996"/>
                </a:lnTo>
                <a:lnTo>
                  <a:pt x="516577" y="2011996"/>
                </a:lnTo>
                <a:lnTo>
                  <a:pt x="0" y="978843"/>
                </a:lnTo>
                <a:close/>
              </a:path>
            </a:pathLst>
          </a:custGeom>
        </p:spPr>
      </p:pic>
      <p:pic>
        <p:nvPicPr>
          <p:cNvPr id="53" name="Imagen 52" descr="Banca de madera junto a fruta&#10;&#10;Descripción generada automáticamente con confianza media">
            <a:extLst>
              <a:ext uri="{FF2B5EF4-FFF2-40B4-BE49-F238E27FC236}">
                <a16:creationId xmlns:a16="http://schemas.microsoft.com/office/drawing/2014/main" id="{C8FC4EAA-ABFD-C8AE-9290-7F773F468AC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4099" t="15731" r="32045" b="54139"/>
          <a:stretch>
            <a:fillRect/>
          </a:stretch>
        </p:blipFill>
        <p:spPr>
          <a:xfrm>
            <a:off x="8595755" y="1119413"/>
            <a:ext cx="2481942" cy="2066306"/>
          </a:xfrm>
          <a:custGeom>
            <a:avLst/>
            <a:gdLst>
              <a:gd name="connsiteX0" fmla="*/ 516577 w 2481942"/>
              <a:gd name="connsiteY0" fmla="*/ 0 h 2066306"/>
              <a:gd name="connsiteX1" fmla="*/ 1965366 w 2481942"/>
              <a:gd name="connsiteY1" fmla="*/ 0 h 2066306"/>
              <a:gd name="connsiteX2" fmla="*/ 2481942 w 2481942"/>
              <a:gd name="connsiteY2" fmla="*/ 1033153 h 2066306"/>
              <a:gd name="connsiteX3" fmla="*/ 1965366 w 2481942"/>
              <a:gd name="connsiteY3" fmla="*/ 2066306 h 2066306"/>
              <a:gd name="connsiteX4" fmla="*/ 516577 w 2481942"/>
              <a:gd name="connsiteY4" fmla="*/ 2066306 h 2066306"/>
              <a:gd name="connsiteX5" fmla="*/ 0 w 2481942"/>
              <a:gd name="connsiteY5" fmla="*/ 1033153 h 2066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81942" h="2066306">
                <a:moveTo>
                  <a:pt x="516577" y="0"/>
                </a:moveTo>
                <a:lnTo>
                  <a:pt x="1965366" y="0"/>
                </a:lnTo>
                <a:lnTo>
                  <a:pt x="2481942" y="1033153"/>
                </a:lnTo>
                <a:lnTo>
                  <a:pt x="1965366" y="2066306"/>
                </a:lnTo>
                <a:lnTo>
                  <a:pt x="516577" y="2066306"/>
                </a:lnTo>
                <a:lnTo>
                  <a:pt x="0" y="1033153"/>
                </a:lnTo>
                <a:close/>
              </a:path>
            </a:pathLst>
          </a:custGeom>
        </p:spPr>
      </p:pic>
      <p:pic>
        <p:nvPicPr>
          <p:cNvPr id="51" name="Imagen 50" descr="Banca de madera junto a fruta&#10;&#10;Descripción generada automáticamente con confianza media">
            <a:extLst>
              <a:ext uri="{FF2B5EF4-FFF2-40B4-BE49-F238E27FC236}">
                <a16:creationId xmlns:a16="http://schemas.microsoft.com/office/drawing/2014/main" id="{CAD8EC6A-3C0D-25BA-FFCE-D446787230F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110" r="61034" b="69870"/>
          <a:stretch>
            <a:fillRect/>
          </a:stretch>
        </p:blipFill>
        <p:spPr>
          <a:xfrm>
            <a:off x="6470591" y="40557"/>
            <a:ext cx="2481942" cy="2066306"/>
          </a:xfrm>
          <a:custGeom>
            <a:avLst/>
            <a:gdLst>
              <a:gd name="connsiteX0" fmla="*/ 516577 w 2481942"/>
              <a:gd name="connsiteY0" fmla="*/ 0 h 2066306"/>
              <a:gd name="connsiteX1" fmla="*/ 1965366 w 2481942"/>
              <a:gd name="connsiteY1" fmla="*/ 0 h 2066306"/>
              <a:gd name="connsiteX2" fmla="*/ 2481942 w 2481942"/>
              <a:gd name="connsiteY2" fmla="*/ 1033153 h 2066306"/>
              <a:gd name="connsiteX3" fmla="*/ 1965366 w 2481942"/>
              <a:gd name="connsiteY3" fmla="*/ 2066306 h 2066306"/>
              <a:gd name="connsiteX4" fmla="*/ 516577 w 2481942"/>
              <a:gd name="connsiteY4" fmla="*/ 2066306 h 2066306"/>
              <a:gd name="connsiteX5" fmla="*/ 0 w 2481942"/>
              <a:gd name="connsiteY5" fmla="*/ 1033153 h 2066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81942" h="2066306">
                <a:moveTo>
                  <a:pt x="516577" y="0"/>
                </a:moveTo>
                <a:lnTo>
                  <a:pt x="1965366" y="0"/>
                </a:lnTo>
                <a:lnTo>
                  <a:pt x="2481942" y="1033153"/>
                </a:lnTo>
                <a:lnTo>
                  <a:pt x="1965366" y="2066306"/>
                </a:lnTo>
                <a:lnTo>
                  <a:pt x="516577" y="2066306"/>
                </a:lnTo>
                <a:lnTo>
                  <a:pt x="0" y="1033153"/>
                </a:lnTo>
                <a:close/>
              </a:path>
            </a:pathLst>
          </a:custGeom>
        </p:spPr>
      </p:pic>
      <p:pic>
        <p:nvPicPr>
          <p:cNvPr id="49" name="Imagen 48" descr="Banca de madera junto a fruta&#10;&#10;Descripción generada automáticamente con confianza media">
            <a:extLst>
              <a:ext uri="{FF2B5EF4-FFF2-40B4-BE49-F238E27FC236}">
                <a16:creationId xmlns:a16="http://schemas.microsoft.com/office/drawing/2014/main" id="{6B071116-10C9-6AB4-5033-96C635F6243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4929" r="32874" b="86709"/>
          <a:stretch>
            <a:fillRect/>
          </a:stretch>
        </p:blipFill>
        <p:spPr>
          <a:xfrm>
            <a:off x="8656576" y="40557"/>
            <a:ext cx="2360300" cy="911512"/>
          </a:xfrm>
          <a:custGeom>
            <a:avLst/>
            <a:gdLst>
              <a:gd name="connsiteX0" fmla="*/ 0 w 2360300"/>
              <a:gd name="connsiteY0" fmla="*/ 0 h 911512"/>
              <a:gd name="connsiteX1" fmla="*/ 2360300 w 2360300"/>
              <a:gd name="connsiteY1" fmla="*/ 0 h 911512"/>
              <a:gd name="connsiteX2" fmla="*/ 1904545 w 2360300"/>
              <a:gd name="connsiteY2" fmla="*/ 911512 h 911512"/>
              <a:gd name="connsiteX3" fmla="*/ 455756 w 2360300"/>
              <a:gd name="connsiteY3" fmla="*/ 911512 h 911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60300" h="911512">
                <a:moveTo>
                  <a:pt x="0" y="0"/>
                </a:moveTo>
                <a:lnTo>
                  <a:pt x="2360300" y="0"/>
                </a:lnTo>
                <a:lnTo>
                  <a:pt x="1904545" y="911512"/>
                </a:lnTo>
                <a:lnTo>
                  <a:pt x="455756" y="911512"/>
                </a:lnTo>
                <a:close/>
              </a:path>
            </a:pathLst>
          </a:custGeom>
        </p:spPr>
      </p:pic>
      <p:pic>
        <p:nvPicPr>
          <p:cNvPr id="25" name="Imagen 24" descr="Imagen que contiene Texto&#10;&#10;Descripción generada automáticamente">
            <a:extLst>
              <a:ext uri="{FF2B5EF4-FFF2-40B4-BE49-F238E27FC236}">
                <a16:creationId xmlns:a16="http://schemas.microsoft.com/office/drawing/2014/main" id="{BC277335-B711-8575-C26C-0D16B7F67D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530" y="205013"/>
            <a:ext cx="2681123" cy="1035566"/>
          </a:xfrm>
          <a:prstGeom prst="rect">
            <a:avLst/>
          </a:prstGeom>
        </p:spPr>
      </p:pic>
      <p:sp>
        <p:nvSpPr>
          <p:cNvPr id="68" name="CuadroTexto 67">
            <a:extLst>
              <a:ext uri="{FF2B5EF4-FFF2-40B4-BE49-F238E27FC236}">
                <a16:creationId xmlns:a16="http://schemas.microsoft.com/office/drawing/2014/main" id="{1AAC27DE-04FB-3857-89CB-07F0C968BD89}"/>
              </a:ext>
            </a:extLst>
          </p:cNvPr>
          <p:cNvSpPr txBox="1"/>
          <p:nvPr/>
        </p:nvSpPr>
        <p:spPr>
          <a:xfrm>
            <a:off x="185530" y="1812758"/>
            <a:ext cx="608693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0" i="0" dirty="0">
                <a:effectLst/>
                <a:latin typeface="-apple-system"/>
              </a:rPr>
              <a:t>El aporte de los llanos orientales (Meta y Casanare) en la actividad agrícola es principalmente en la actividad pecuaria y cultivos transitorios y barbecho.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0" i="0" dirty="0">
                <a:effectLst/>
                <a:latin typeface="-apple-system"/>
              </a:rPr>
              <a:t>El departamento de Boyacá a pesar de tener un gran número de UPA, no se encuentra entre los departamentos con mayor uso de suelo para actividades agrícolas y el tamaño de estas unidades de producción agrícola es de menos de una hectárea en promedio.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0" i="0" dirty="0">
                <a:effectLst/>
                <a:latin typeface="-apple-system"/>
              </a:rPr>
              <a:t>El departamento del Valle, Antioquia y Santander son los que concentran mayor número de hectáreas en cultivos permanentes.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0" i="0" dirty="0">
                <a:effectLst/>
                <a:latin typeface="-apple-system"/>
              </a:rPr>
              <a:t>se observa que por región los precios tienen tendencias conjuntas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3293133722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223</TotalTime>
  <Words>328</Words>
  <Application>Microsoft Office PowerPoint</Application>
  <PresentationFormat>Panorámica</PresentationFormat>
  <Paragraphs>80</Paragraphs>
  <Slides>7</Slides>
  <Notes>4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7</vt:i4>
      </vt:variant>
    </vt:vector>
  </HeadingPairs>
  <TitlesOfParts>
    <vt:vector size="13" baseType="lpstr">
      <vt:lpstr>-apple-system</vt:lpstr>
      <vt:lpstr>Arial</vt:lpstr>
      <vt:lpstr>Calibri</vt:lpstr>
      <vt:lpstr>Calibri Light</vt:lpstr>
      <vt:lpstr>Segoe UI</vt:lpstr>
      <vt:lpstr>Custom Design</vt:lpstr>
      <vt:lpstr>Presentación de PowerPoint</vt:lpstr>
      <vt:lpstr>Presentación de PowerPoint</vt:lpstr>
      <vt:lpstr>Mapas - Uso del suelo</vt:lpstr>
      <vt:lpstr>Mapas - Uso del suelo</vt:lpstr>
      <vt:lpstr>Mapas - Uso del suelo</vt:lpstr>
      <vt:lpstr>Relación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Power BI</dc:creator>
  <cp:lastModifiedBy>Jorge Armando De Leon Tejada</cp:lastModifiedBy>
  <cp:revision>8</cp:revision>
  <dcterms:created xsi:type="dcterms:W3CDTF">2016-09-04T11:54:55Z</dcterms:created>
  <dcterms:modified xsi:type="dcterms:W3CDTF">2023-05-26T21:03:13Z</dcterms:modified>
</cp:coreProperties>
</file>